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48"/>
  </p:notesMasterIdLst>
  <p:sldIdLst>
    <p:sldId id="256" r:id="rId2"/>
    <p:sldId id="260" r:id="rId3"/>
    <p:sldId id="279" r:id="rId4"/>
    <p:sldId id="264" r:id="rId5"/>
    <p:sldId id="280" r:id="rId6"/>
    <p:sldId id="282" r:id="rId7"/>
    <p:sldId id="293" r:id="rId8"/>
    <p:sldId id="296" r:id="rId9"/>
    <p:sldId id="294" r:id="rId10"/>
    <p:sldId id="295" r:id="rId11"/>
    <p:sldId id="281" r:id="rId12"/>
    <p:sldId id="301" r:id="rId13"/>
    <p:sldId id="270" r:id="rId14"/>
    <p:sldId id="262" r:id="rId15"/>
    <p:sldId id="297" r:id="rId16"/>
    <p:sldId id="302" r:id="rId17"/>
    <p:sldId id="298" r:id="rId18"/>
    <p:sldId id="263" r:id="rId19"/>
    <p:sldId id="287" r:id="rId20"/>
    <p:sldId id="304" r:id="rId21"/>
    <p:sldId id="312" r:id="rId22"/>
    <p:sldId id="273" r:id="rId23"/>
    <p:sldId id="285" r:id="rId24"/>
    <p:sldId id="300" r:id="rId25"/>
    <p:sldId id="268" r:id="rId26"/>
    <p:sldId id="289" r:id="rId27"/>
    <p:sldId id="290" r:id="rId28"/>
    <p:sldId id="286" r:id="rId29"/>
    <p:sldId id="276" r:id="rId30"/>
    <p:sldId id="299" r:id="rId31"/>
    <p:sldId id="306" r:id="rId32"/>
    <p:sldId id="307" r:id="rId33"/>
    <p:sldId id="308" r:id="rId34"/>
    <p:sldId id="309" r:id="rId35"/>
    <p:sldId id="271" r:id="rId36"/>
    <p:sldId id="292" r:id="rId37"/>
    <p:sldId id="267" r:id="rId38"/>
    <p:sldId id="274" r:id="rId39"/>
    <p:sldId id="272" r:id="rId40"/>
    <p:sldId id="277" r:id="rId41"/>
    <p:sldId id="305" r:id="rId42"/>
    <p:sldId id="288" r:id="rId43"/>
    <p:sldId id="278" r:id="rId44"/>
    <p:sldId id="283" r:id="rId45"/>
    <p:sldId id="284" r:id="rId46"/>
    <p:sldId id="259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B2B5E05-17AE-B24D-9AC9-EA142B56D514}">
          <p14:sldIdLst>
            <p14:sldId id="256"/>
            <p14:sldId id="260"/>
            <p14:sldId id="279"/>
            <p14:sldId id="264"/>
            <p14:sldId id="280"/>
          </p14:sldIdLst>
        </p14:section>
        <p14:section name="MixIT workflow" id="{EBA8A3DC-28BD-6B45-B9FB-BBEAE7367EC6}">
          <p14:sldIdLst>
            <p14:sldId id="282"/>
            <p14:sldId id="293"/>
          </p14:sldIdLst>
        </p14:section>
        <p14:section name="TDCN++" id="{FD41F4BE-6EC8-B141-A7D9-3318F5B9C8E9}">
          <p14:sldIdLst>
            <p14:sldId id="296"/>
            <p14:sldId id="294"/>
            <p14:sldId id="295"/>
          </p14:sldIdLst>
        </p14:section>
        <p14:section name="MixIT loss/ SI-SNR" id="{089D686F-B8AE-E64B-B52D-CE94BE5A3353}">
          <p14:sldIdLst>
            <p14:sldId id="281"/>
            <p14:sldId id="301"/>
            <p14:sldId id="270"/>
          </p14:sldIdLst>
        </p14:section>
        <p14:section name="Data" id="{85EB97EC-1297-7D43-B1A9-D0B27CFF89DD}">
          <p14:sldIdLst>
            <p14:sldId id="262"/>
            <p14:sldId id="297"/>
            <p14:sldId id="302"/>
            <p14:sldId id="298"/>
          </p14:sldIdLst>
        </p14:section>
        <p14:section name="Evaluation" id="{D87B88E2-6DE0-1944-BC2F-2BE213CED245}">
          <p14:sldIdLst>
            <p14:sldId id="263"/>
          </p14:sldIdLst>
        </p14:section>
        <p14:section name="Separation Eval: MoMi" id="{ADCD92EE-5E52-8742-A2C0-4C35D4F5AE84}">
          <p14:sldIdLst>
            <p14:sldId id="287"/>
            <p14:sldId id="304"/>
            <p14:sldId id="312"/>
          </p14:sldIdLst>
        </p14:section>
        <p14:section name="Classifier Eval" id="{CD77B986-0757-C94C-8C57-28FD6B0F7460}">
          <p14:sldIdLst>
            <p14:sldId id="273"/>
            <p14:sldId id="285"/>
            <p14:sldId id="300"/>
            <p14:sldId id="268"/>
            <p14:sldId id="289"/>
            <p14:sldId id="290"/>
            <p14:sldId id="286"/>
            <p14:sldId id="276"/>
            <p14:sldId id="299"/>
          </p14:sldIdLst>
        </p14:section>
        <p14:section name="Results" id="{644F0628-38C7-1B4A-A042-B294BFE360EB}">
          <p14:sldIdLst>
            <p14:sldId id="306"/>
            <p14:sldId id="307"/>
            <p14:sldId id="308"/>
            <p14:sldId id="309"/>
          </p14:sldIdLst>
        </p14:section>
        <p14:section name="Extra Info" id="{470E9FAF-3B8B-A248-8A15-3EBBDA750154}">
          <p14:sldIdLst>
            <p14:sldId id="271"/>
            <p14:sldId id="292"/>
            <p14:sldId id="267"/>
            <p14:sldId id="274"/>
          </p14:sldIdLst>
        </p14:section>
        <p14:section name="Future Work" id="{E0456444-D4F5-2647-AB29-8F00EBA7A710}">
          <p14:sldIdLst>
            <p14:sldId id="272"/>
            <p14:sldId id="277"/>
            <p14:sldId id="305"/>
          </p14:sldIdLst>
        </p14:section>
        <p14:section name="Vergleiche" id="{DF8A3D93-80F5-AE4C-8AFD-8DC992D91AAD}">
          <p14:sldIdLst>
            <p14:sldId id="288"/>
            <p14:sldId id="278"/>
            <p14:sldId id="283"/>
            <p14:sldId id="284"/>
          </p14:sldIdLst>
        </p14:section>
        <p14:section name="Quellen" id="{4537CD4F-239A-B549-944B-7CC0E724F094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FDC"/>
    <a:srgbClr val="F83BFF"/>
    <a:srgbClr val="F48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8"/>
    <p:restoredTop sz="69915"/>
  </p:normalViewPr>
  <p:slideViewPr>
    <p:cSldViewPr snapToGrid="0">
      <p:cViewPr varScale="1">
        <p:scale>
          <a:sx n="98" d="100"/>
          <a:sy n="98" d="100"/>
        </p:scale>
        <p:origin x="2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2000" dirty="0"/>
              <a:t>Proportion</a:t>
            </a:r>
            <a:r>
              <a:rPr lang="en-IE" sz="2000" baseline="0" dirty="0"/>
              <a:t> of data augmentation strategies</a:t>
            </a:r>
            <a:endParaRPr lang="en-IE" sz="2000" dirty="0"/>
          </a:p>
        </c:rich>
      </c:tx>
      <c:layout>
        <c:manualLayout>
          <c:xMode val="edge"/>
          <c:yMode val="edge"/>
          <c:x val="9.422053166656702E-2"/>
          <c:y val="4.86928545898447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MoM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Tabelle1!$A$2:$A$4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Validation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9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74-204A-B79E-1155D9230EF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SupervisedAudioMixing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Tabelle1!$A$2:$A$4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Validation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1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74-204A-B79E-1155D9230E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971013088"/>
        <c:axId val="1971014800"/>
      </c:barChart>
      <c:catAx>
        <c:axId val="1971013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71014800"/>
        <c:crosses val="autoZero"/>
        <c:auto val="1"/>
        <c:lblAlgn val="ctr"/>
        <c:lblOffset val="100"/>
        <c:noMultiLvlLbl val="0"/>
      </c:catAx>
      <c:valAx>
        <c:axId val="197101480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71013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CD2AA-3745-2D43-9FA8-0A0FD3A7E2CC}" type="datetimeFigureOut">
              <a:rPr lang="en-IE" smtClean="0"/>
              <a:t>29/11/2024</a:t>
            </a:fld>
            <a:endParaRPr lang="en-I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I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DB912-FFC0-8D45-8814-F262DDD77137}" type="slidenum">
              <a:rPr lang="en-IE" smtClean="0"/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120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1238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SI-SNR: normalized version of MixIT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LR scheduler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Exp decay: https://</a:t>
            </a:r>
            <a:r>
              <a:rPr lang="en-IE" dirty="0" err="1"/>
              <a:t>github.com</a:t>
            </a:r>
            <a:r>
              <a:rPr lang="en-IE" dirty="0"/>
              <a:t>/asteroid-team/asteroid/blob/master/asteroid/engine/</a:t>
            </a:r>
            <a:r>
              <a:rPr lang="en-IE" dirty="0" err="1"/>
              <a:t>schedulers.py</a:t>
            </a:r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1936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="1" dirty="0"/>
              <a:t>Xeno Canto (XC)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 err="1"/>
              <a:t>BirdSet</a:t>
            </a:r>
            <a:r>
              <a:rPr lang="en-IE" dirty="0"/>
              <a:t>: </a:t>
            </a:r>
            <a:r>
              <a:rPr lang="de-DE" dirty="0" err="1"/>
              <a:t>focal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XC (</a:t>
            </a:r>
            <a:r>
              <a:rPr lang="de-DE" dirty="0" err="1"/>
              <a:t>training</a:t>
            </a:r>
            <a:r>
              <a:rPr lang="de-DE" dirty="0"/>
              <a:t>) </a:t>
            </a:r>
            <a:r>
              <a:rPr lang="en-IE" dirty="0"/>
              <a:t>[8] 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Eval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Separation task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Classification task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389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3AB3-36FA-CC9A-743F-9F895741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CFD80F4-49A8-573A-F862-56E8723B1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526780-1C19-52C5-250C-CBC69C47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DDC72B-CEDB-626F-8DAD-143ECE472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5359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D174-A354-9338-99EB-D67EBD5C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C043329-56EC-99AC-8D61-5323B027F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307DA5C-5E08-984D-48B5-2659CFBB8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F72F6D-31D6-D50A-345F-5B73EA25B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2788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 err="1"/>
              <a:t>SupervisedAudioMixing</a:t>
            </a:r>
            <a:endParaRPr lang="en-I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Only during training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E" dirty="0"/>
              <a:t>Avoid splitting DCASE noise data into train/test/validation split (otherwise data leakage)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b="0" dirty="0">
                <a:effectLst/>
              </a:rPr>
              <a:t>models </a:t>
            </a:r>
            <a:r>
              <a:rPr lang="en-IE" b="1" dirty="0">
                <a:effectLst/>
              </a:rPr>
              <a:t>semi-supervised</a:t>
            </a:r>
            <a:r>
              <a:rPr lang="en-IE" b="0" dirty="0">
                <a:effectLst/>
              </a:rPr>
              <a:t> </a:t>
            </a:r>
            <a:r>
              <a:rPr lang="en-IE" noProof="0" dirty="0"/>
              <a:t>[1]</a:t>
            </a:r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020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ROC= Receiver Operating Characteristic</a:t>
            </a:r>
          </a:p>
          <a:p>
            <a:r>
              <a:rPr lang="en-IE" dirty="0"/>
              <a:t>AUC= Area under the curve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MAP= </a:t>
            </a:r>
            <a:r>
              <a:rPr lang="de-DE" b="1" dirty="0"/>
              <a:t>Mean Average Precision</a:t>
            </a:r>
          </a:p>
          <a:p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5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MixIT Paper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Use preprocessing &amp; augmentation strategies we </a:t>
            </a:r>
            <a:r>
              <a:rPr lang="en-IE" dirty="0" err="1"/>
              <a:t>DON’t</a:t>
            </a:r>
            <a:r>
              <a:rPr lang="en-IE" dirty="0"/>
              <a:t> use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Probably use smaller training dataset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Eval dataset: probably different subset, but same source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Equal loss to 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Our approach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XCL: 15 epochs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sz="1200" dirty="0" err="1"/>
              <a:t>base_module.yaml</a:t>
            </a:r>
            <a:r>
              <a:rPr lang="en-IE" sz="1200" dirty="0"/>
              <a:t> in configs/module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HSN=High Sierras (</a:t>
            </a:r>
            <a:r>
              <a:rPr lang="de-DE" dirty="0">
                <a:effectLst/>
              </a:rPr>
              <a:t>Nevada) </a:t>
            </a:r>
            <a:r>
              <a:rPr lang="en-IE" dirty="0"/>
              <a:t>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NBP=</a:t>
            </a:r>
            <a:r>
              <a:rPr lang="de-DE" dirty="0">
                <a:effectLst/>
              </a:rPr>
              <a:t>NIPS4BPlus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effectLst/>
              </a:rPr>
              <a:t>PER=Amazon </a:t>
            </a:r>
            <a:r>
              <a:rPr lang="de-DE" dirty="0" err="1">
                <a:effectLst/>
              </a:rPr>
              <a:t>Basin</a:t>
            </a:r>
            <a:endParaRPr lang="en-I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E" sz="120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E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E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559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Indication of how well model can separate multiple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Difference of two SI-SNR scores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Reference sources &amp; predicted/ separated sources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Reference sources &amp; MoM (approximates targets, </a:t>
            </a:r>
            <a:r>
              <a:rPr lang="en-IE" dirty="0" err="1"/>
              <a:t>bc</a:t>
            </a:r>
            <a:r>
              <a:rPr lang="en-IE" dirty="0"/>
              <a:t> addition of both inputs, baseline)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Starts negative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During training improves &amp; &gt; 0 -&gt; better than baseline/ approx. using MoM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1192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Separation model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Trained on focal (XC)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E" dirty="0"/>
              <a:t>Soundscape results worse, </a:t>
            </a:r>
            <a:r>
              <a:rPr lang="en-IE" dirty="0" err="1"/>
              <a:t>bc</a:t>
            </a:r>
            <a:endParaRPr lang="en-I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Separation model trained on XC (!= data leakage, </a:t>
            </a:r>
            <a:r>
              <a:rPr lang="en-IE" dirty="0" err="1"/>
              <a:t>bc</a:t>
            </a:r>
            <a:r>
              <a:rPr lang="en-IE" dirty="0"/>
              <a:t> train test split)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Distribution shift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E" dirty="0"/>
              <a:t>Window size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No clear explanation to why Paper chose window size and what in architecture represents window size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Our assumption: Connection to Kernel size, </a:t>
            </a:r>
            <a:r>
              <a:rPr lang="en-IE" dirty="0" err="1"/>
              <a:t>bc</a:t>
            </a:r>
            <a:r>
              <a:rPr lang="en-IE" dirty="0"/>
              <a:t> CNN is Encoder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When trying kernel size &lt; 256 (i.e. smaller window size) -&gt; more values -&gt; server did not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HSN=High Sierras (</a:t>
            </a:r>
            <a:r>
              <a:rPr lang="de-DE" dirty="0">
                <a:effectLst/>
              </a:rPr>
              <a:t>Nevada) </a:t>
            </a:r>
            <a:r>
              <a:rPr lang="en-IE" dirty="0"/>
              <a:t>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NBP=</a:t>
            </a:r>
            <a:r>
              <a:rPr lang="de-DE" dirty="0">
                <a:effectLst/>
              </a:rPr>
              <a:t>NIPS4BPlus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effectLst/>
              </a:rPr>
              <a:t>PER=Amazon </a:t>
            </a:r>
            <a:r>
              <a:rPr lang="de-DE" dirty="0" err="1">
                <a:effectLst/>
              </a:rPr>
              <a:t>Basin</a:t>
            </a:r>
            <a:endParaRPr lang="en-I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1656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Classifier: Perch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Our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Problem: </a:t>
            </a:r>
            <a:r>
              <a:rPr lang="en-IE" b="1" dirty="0"/>
              <a:t>multiple Channel from separation -&gt; on which audio is bird?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Validation approach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Steps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IE" dirty="0"/>
              <a:t>Input </a:t>
            </a:r>
            <a:r>
              <a:rPr lang="en-IE" dirty="0" err="1"/>
              <a:t>sep</a:t>
            </a:r>
            <a:r>
              <a:rPr lang="en-IE" dirty="0"/>
              <a:t> </a:t>
            </a:r>
            <a:r>
              <a:rPr lang="en-IE" dirty="0" err="1"/>
              <a:t>src</a:t>
            </a:r>
            <a:r>
              <a:rPr lang="en-IE" dirty="0"/>
              <a:t> into classifier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IE" dirty="0"/>
              <a:t>Classifier outputs multiple predictions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IE" dirty="0"/>
              <a:t>Use greatest value for each column (bird)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044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Single channel recording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No clean training data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88473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Problem: </a:t>
            </a:r>
            <a:r>
              <a:rPr lang="en-IE" b="1" dirty="0"/>
              <a:t>multiple Channel from separation -&gt; on which audio is bird?</a:t>
            </a:r>
          </a:p>
          <a:p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7110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 err="1"/>
              <a:t>src</a:t>
            </a:r>
            <a:r>
              <a:rPr lang="en-IE" dirty="0"/>
              <a:t>/modules/metrics/components/</a:t>
            </a:r>
            <a:r>
              <a:rPr lang="en-IE" dirty="0" err="1"/>
              <a:t>classification.py</a:t>
            </a:r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 err="1"/>
              <a:t>src</a:t>
            </a:r>
            <a:r>
              <a:rPr lang="en-IE" dirty="0"/>
              <a:t>/modules/metrics/</a:t>
            </a:r>
            <a:r>
              <a:rPr lang="en-IE" dirty="0" err="1"/>
              <a:t>eval_metrics.py</a:t>
            </a:r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BCE loss classifier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18620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noProof="0" dirty="0"/>
              <a:t>CAP=Caples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noProof="0" dirty="0"/>
              <a:t>SSW=Sapsucker Woods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noProof="0" dirty="0"/>
              <a:t>HSN=High Sierras (</a:t>
            </a:r>
            <a:r>
              <a:rPr lang="en-IE" noProof="0" dirty="0">
                <a:effectLst/>
              </a:rPr>
              <a:t>Nevada) </a:t>
            </a:r>
            <a:r>
              <a:rPr lang="en-IE" noProof="0" dirty="0"/>
              <a:t>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noProof="0" dirty="0"/>
              <a:t>NBP=</a:t>
            </a:r>
            <a:r>
              <a:rPr lang="en-IE" noProof="0" dirty="0">
                <a:effectLst/>
              </a:rPr>
              <a:t>NIPS4BPlus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noProof="0" dirty="0">
                <a:effectLst/>
              </a:rPr>
              <a:t>PER=Amazon Basin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noProof="0" dirty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noProof="0" dirty="0">
                <a:effectLst/>
              </a:rPr>
              <a:t>CMAP: </a:t>
            </a:r>
            <a:r>
              <a:rPr lang="en-IE" dirty="0"/>
              <a:t>Class-averaged mean average precision</a:t>
            </a:r>
            <a:endParaRPr lang="en-IE" noProof="0" dirty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Label weighted label-ranking average precision (</a:t>
            </a:r>
            <a:r>
              <a:rPr lang="en-IE" dirty="0" err="1"/>
              <a:t>lwlrap</a:t>
            </a:r>
            <a:r>
              <a:rPr lang="en-IE" dirty="0"/>
              <a:t>)</a:t>
            </a:r>
            <a:endParaRPr lang="en-IE" noProof="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noProof="0" dirty="0">
                <a:effectLst/>
              </a:rPr>
              <a:t>D‘: sensitivity index, re-scaling of AUC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noProof="0" dirty="0">
                <a:effectLst/>
              </a:rPr>
              <a:t>Treats every label as </a:t>
            </a:r>
            <a:r>
              <a:rPr lang="en-IE" noProof="0" dirty="0" err="1">
                <a:effectLst/>
              </a:rPr>
              <a:t>indep</a:t>
            </a:r>
            <a:r>
              <a:rPr lang="en-IE" noProof="0" dirty="0">
                <a:effectLst/>
              </a:rPr>
              <a:t>. Binary classification problem with common </a:t>
            </a:r>
            <a:r>
              <a:rPr lang="en-IE" noProof="0" dirty="0" err="1">
                <a:effectLst/>
              </a:rPr>
              <a:t>treshold</a:t>
            </a:r>
            <a:endParaRPr lang="en-IE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noProof="0" dirty="0"/>
              <a:t>Paper: uses different classifier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noProof="0" dirty="0"/>
              <a:t>trained on unseparated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noProof="0" dirty="0" err="1"/>
              <a:t>EfficentNet</a:t>
            </a:r>
            <a:r>
              <a:rPr lang="en-IE" noProof="0" dirty="0"/>
              <a:t> architecture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noProof="0" dirty="0"/>
              <a:t>!= Perch (ours)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E" noProof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E" noProof="0" dirty="0"/>
              <a:t>Our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noProof="0" dirty="0"/>
              <a:t>PER: many birds -&gt; more channels for </a:t>
            </a:r>
            <a:r>
              <a:rPr lang="en-IE" noProof="0" dirty="0" err="1"/>
              <a:t>sep.</a:t>
            </a:r>
            <a:r>
              <a:rPr lang="en-IE" noProof="0" dirty="0"/>
              <a:t> </a:t>
            </a:r>
            <a:r>
              <a:rPr lang="en-IE" noProof="0" dirty="0" err="1"/>
              <a:t>src</a:t>
            </a:r>
            <a:r>
              <a:rPr lang="en-IE" noProof="0" dirty="0"/>
              <a:t> for better results?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noProof="0" dirty="0"/>
              <a:t>Unclear whether </a:t>
            </a:r>
            <a:r>
              <a:rPr lang="en-IE" noProof="0" dirty="0" err="1"/>
              <a:t>sep.</a:t>
            </a:r>
            <a:r>
              <a:rPr lang="en-IE" noProof="0" dirty="0"/>
              <a:t> results depend on dawn chorus or not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noProof="0" dirty="0"/>
              <a:t>NOT dawn chorus (HSN, NBP)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E" noProof="0" dirty="0"/>
              <a:t>Mix + Sep.: worse than mix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noProof="0" dirty="0"/>
              <a:t>Dawn chorus (PER)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IE" noProof="0" dirty="0"/>
              <a:t>Mix + Sep: better than mix only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26971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HSN, SSW </a:t>
            </a:r>
            <a:r>
              <a:rPr lang="en-IE" dirty="0" err="1"/>
              <a:t>zu</a:t>
            </a:r>
            <a:r>
              <a:rPr lang="en-IE" dirty="0"/>
              <a:t> Paper </a:t>
            </a:r>
            <a:r>
              <a:rPr lang="en-IE" dirty="0" err="1"/>
              <a:t>vgl</a:t>
            </a:r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NBP, PER </a:t>
            </a:r>
            <a:r>
              <a:rPr lang="en-IE" dirty="0" err="1"/>
              <a:t>vgl</a:t>
            </a:r>
            <a:r>
              <a:rPr lang="en-IE" dirty="0"/>
              <a:t> </a:t>
            </a:r>
            <a:r>
              <a:rPr lang="en-IE" dirty="0" err="1"/>
              <a:t>mit</a:t>
            </a:r>
            <a:r>
              <a:rPr lang="en-IE" dirty="0"/>
              <a:t> und </a:t>
            </a:r>
            <a:r>
              <a:rPr lang="en-IE" dirty="0" err="1"/>
              <a:t>ohne</a:t>
            </a:r>
            <a:r>
              <a:rPr lang="en-IE" dirty="0"/>
              <a:t> </a:t>
            </a:r>
            <a:r>
              <a:rPr lang="en-IE" dirty="0" err="1"/>
              <a:t>sep</a:t>
            </a:r>
            <a:r>
              <a:rPr lang="en-IE" dirty="0"/>
              <a:t> 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="1" dirty="0"/>
              <a:t>CAP</a:t>
            </a:r>
            <a:r>
              <a:rPr lang="en-IE" dirty="0"/>
              <a:t>: </a:t>
            </a:r>
            <a:r>
              <a:rPr lang="en-IE" dirty="0" err="1"/>
              <a:t>nicht</a:t>
            </a:r>
            <a:r>
              <a:rPr lang="en-IE" dirty="0"/>
              <a:t> </a:t>
            </a:r>
            <a:r>
              <a:rPr lang="en-IE" dirty="0" err="1"/>
              <a:t>verfügbar</a:t>
            </a:r>
            <a:r>
              <a:rPr lang="en-IE" dirty="0"/>
              <a:t> -&gt; </a:t>
            </a:r>
            <a:r>
              <a:rPr lang="en-IE" dirty="0" err="1"/>
              <a:t>nicht</a:t>
            </a:r>
            <a:r>
              <a:rPr lang="en-IE" dirty="0"/>
              <a:t> </a:t>
            </a:r>
            <a:r>
              <a:rPr lang="en-IE" dirty="0" err="1"/>
              <a:t>genutzt</a:t>
            </a:r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169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GUTE </a:t>
            </a:r>
            <a:r>
              <a:rPr lang="en-IE" dirty="0" err="1"/>
              <a:t>Bsp</a:t>
            </a:r>
            <a:r>
              <a:rPr lang="en-IE" dirty="0"/>
              <a:t>, es </a:t>
            </a:r>
            <a:r>
              <a:rPr lang="en-IE" dirty="0" err="1"/>
              <a:t>gibt</a:t>
            </a:r>
            <a:r>
              <a:rPr lang="en-IE" dirty="0"/>
              <a:t> </a:t>
            </a:r>
            <a:r>
              <a:rPr lang="en-IE" dirty="0" err="1"/>
              <a:t>auch</a:t>
            </a:r>
            <a:r>
              <a:rPr lang="en-IE" dirty="0"/>
              <a:t> </a:t>
            </a:r>
            <a:r>
              <a:rPr lang="en-IE" dirty="0" err="1"/>
              <a:t>schlechtere</a:t>
            </a:r>
            <a:endParaRPr lang="en-IE" dirty="0"/>
          </a:p>
          <a:p>
            <a:r>
              <a:rPr lang="en-IE" dirty="0" err="1"/>
              <a:t>Findet</a:t>
            </a:r>
            <a:r>
              <a:rPr lang="en-IE" dirty="0"/>
              <a:t> man schnell, qualitative </a:t>
            </a:r>
            <a:r>
              <a:rPr lang="en-IE" dirty="0" err="1"/>
              <a:t>Beurteilung</a:t>
            </a:r>
            <a:r>
              <a:rPr lang="en-IE" dirty="0"/>
              <a:t> </a:t>
            </a:r>
            <a:r>
              <a:rPr lang="en-IE" dirty="0" err="1"/>
              <a:t>schwer</a:t>
            </a:r>
            <a:r>
              <a:rPr lang="en-IE" dirty="0"/>
              <a:t> -&gt; </a:t>
            </a:r>
            <a:r>
              <a:rPr lang="en-IE" dirty="0" err="1"/>
              <a:t>metrik</a:t>
            </a:r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8121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47726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3627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018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Separation: no labels (only to filter)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1881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TDCN++ is better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3343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err="1"/>
              <a:t>MoMs</a:t>
            </a:r>
            <a:endParaRPr lang="en-IE" dirty="0"/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Estimate M sources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IE" dirty="0"/>
              <a:t>Zero signals possible since we assume M &gt;= 2*Ns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Assign sources to reference mixture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Compute (recon) (</a:t>
            </a:r>
            <a:r>
              <a:rPr lang="en-IE" b="1" dirty="0"/>
              <a:t>SI-)SNR</a:t>
            </a:r>
            <a:r>
              <a:rPr lang="en-IE" dirty="0"/>
              <a:t> loss between reference mixture &amp; sum of its assigned sources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MixIT uses SNR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We use SI-SNR (</a:t>
            </a:r>
            <a:r>
              <a:rPr lang="en-IE" b="1" dirty="0">
                <a:solidFill>
                  <a:schemeClr val="bg1"/>
                </a:solidFill>
              </a:rPr>
              <a:t>scale-invariant SNR</a:t>
            </a:r>
            <a:r>
              <a:rPr lang="en-IE" dirty="0">
                <a:solidFill>
                  <a:schemeClr val="bg1"/>
                </a:solidFill>
              </a:rPr>
              <a:t>) </a:t>
            </a:r>
            <a:endParaRPr lang="en-IE" dirty="0"/>
          </a:p>
          <a:p>
            <a:pPr marL="685800" lvl="1" indent="-228600">
              <a:buFont typeface="+mj-lt"/>
              <a:buAutoNum type="arabicPeriod"/>
            </a:pPr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51267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Alternative version of finding classification output for 4 </a:t>
            </a:r>
            <a:r>
              <a:rPr lang="en-IE" dirty="0" err="1"/>
              <a:t>sep</a:t>
            </a:r>
            <a:r>
              <a:rPr lang="en-IE" dirty="0"/>
              <a:t> </a:t>
            </a:r>
            <a:r>
              <a:rPr lang="en-IE" dirty="0" err="1"/>
              <a:t>src</a:t>
            </a:r>
            <a:r>
              <a:rPr lang="en-IE" dirty="0"/>
              <a:t> inputs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Steps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IE" dirty="0"/>
              <a:t>Input </a:t>
            </a:r>
            <a:r>
              <a:rPr lang="en-IE" dirty="0" err="1"/>
              <a:t>sep</a:t>
            </a:r>
            <a:r>
              <a:rPr lang="en-IE" dirty="0"/>
              <a:t> </a:t>
            </a:r>
            <a:r>
              <a:rPr lang="en-IE" dirty="0" err="1"/>
              <a:t>src</a:t>
            </a:r>
            <a:r>
              <a:rPr lang="en-IE" dirty="0"/>
              <a:t> into classifier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IE" dirty="0"/>
              <a:t>Classifier outputs multiple predictions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IE" dirty="0"/>
              <a:t>Use prediction with greatest value (global max)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8110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Nimm</a:t>
            </a:r>
            <a:r>
              <a:rPr lang="en-IE" dirty="0"/>
              <a:t> </a:t>
            </a:r>
            <a:r>
              <a:rPr lang="en-IE" dirty="0" err="1"/>
              <a:t>kleinsten</a:t>
            </a:r>
            <a:r>
              <a:rPr lang="en-IE" dirty="0"/>
              <a:t> loss </a:t>
            </a:r>
          </a:p>
          <a:p>
            <a:r>
              <a:rPr lang="en-IE" dirty="0"/>
              <a:t>Gut </a:t>
            </a:r>
            <a:r>
              <a:rPr lang="en-IE" dirty="0" err="1"/>
              <a:t>vortrainiert</a:t>
            </a:r>
            <a:r>
              <a:rPr lang="en-I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44881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16000 </a:t>
            </a:r>
            <a:r>
              <a:rPr lang="en-IE" dirty="0" err="1"/>
              <a:t>Datenpunkte</a:t>
            </a:r>
            <a:r>
              <a:rPr lang="en-IE" dirty="0"/>
              <a:t> in </a:t>
            </a:r>
            <a:r>
              <a:rPr lang="en-IE" dirty="0" err="1"/>
              <a:t>einer</a:t>
            </a:r>
            <a:r>
              <a:rPr lang="en-IE" dirty="0"/>
              <a:t> </a:t>
            </a:r>
            <a:r>
              <a:rPr lang="en-IE" dirty="0" err="1"/>
              <a:t>sek</a:t>
            </a:r>
            <a:r>
              <a:rPr lang="en-IE" dirty="0"/>
              <a:t> / </a:t>
            </a:r>
            <a:r>
              <a:rPr lang="en-IE" dirty="0" err="1"/>
              <a:t>Abtastrate</a:t>
            </a:r>
            <a:r>
              <a:rPr lang="en-IE" dirty="0"/>
              <a:t>/ Hz (=</a:t>
            </a:r>
            <a:r>
              <a:rPr lang="en-IE" dirty="0" err="1"/>
              <a:t>Detailgrad</a:t>
            </a:r>
            <a:r>
              <a:rPr lang="en-IE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 err="1"/>
              <a:t>Häufige</a:t>
            </a:r>
            <a:r>
              <a:rPr lang="en-IE" dirty="0"/>
              <a:t> </a:t>
            </a:r>
            <a:r>
              <a:rPr lang="en-IE" dirty="0" err="1"/>
              <a:t>inputgröße</a:t>
            </a:r>
            <a:r>
              <a:rPr lang="en-IE" dirty="0"/>
              <a:t> </a:t>
            </a:r>
            <a:r>
              <a:rPr lang="en-IE" dirty="0" err="1"/>
              <a:t>bei</a:t>
            </a:r>
            <a:r>
              <a:rPr lang="en-IE" dirty="0"/>
              <a:t> Classifiers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42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1768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43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19587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Our approach: </a:t>
            </a:r>
            <a:r>
              <a:rPr lang="en-IE" dirty="0" err="1"/>
              <a:t>alles</a:t>
            </a:r>
            <a:r>
              <a:rPr lang="en-IE" dirty="0"/>
              <a:t> mono = 1 channel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Random gain </a:t>
            </a:r>
            <a:r>
              <a:rPr lang="en-IE" dirty="0" err="1"/>
              <a:t>mit</a:t>
            </a:r>
            <a:r>
              <a:rPr lang="en-IE" dirty="0"/>
              <a:t> constant does not work well (tested)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44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2790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PCEN: per-cannel energy normalization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45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107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MixIT = name of loss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Uses SNR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We use SI-SNR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E" dirty="0"/>
              <a:t>MixIT= </a:t>
            </a:r>
            <a:r>
              <a:rPr lang="de-DE" dirty="0"/>
              <a:t>Mix and Separate in Training</a:t>
            </a:r>
            <a:endParaRPr lang="en-I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4005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TDCN++: (improved) time-domain convolutional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="1" dirty="0"/>
              <a:t>Coefficient</a:t>
            </a:r>
            <a:r>
              <a:rPr lang="en-IE" dirty="0"/>
              <a:t>: embeddings (</a:t>
            </a:r>
            <a:r>
              <a:rPr lang="en-IE" dirty="0" err="1"/>
              <a:t>lernable</a:t>
            </a:r>
            <a:r>
              <a:rPr lang="en-IE" dirty="0"/>
              <a:t>), </a:t>
            </a:r>
            <a:r>
              <a:rPr lang="en-IE" dirty="0" err="1"/>
              <a:t>Forier</a:t>
            </a:r>
            <a:r>
              <a:rPr lang="en-IE" dirty="0"/>
              <a:t> </a:t>
            </a:r>
            <a:r>
              <a:rPr lang="en-IE" dirty="0" err="1"/>
              <a:t>transf</a:t>
            </a:r>
            <a:r>
              <a:rPr lang="en-IE" dirty="0"/>
              <a:t> = </a:t>
            </a:r>
            <a:r>
              <a:rPr lang="en-IE" dirty="0" err="1"/>
              <a:t>Spectogram</a:t>
            </a:r>
            <a:r>
              <a:rPr lang="en-IE" dirty="0"/>
              <a:t> (!= learnable) or Enc/Dec (here, learnable) -&gt; für basis </a:t>
            </a:r>
            <a:r>
              <a:rPr lang="en-IE" dirty="0" err="1"/>
              <a:t>lernen</a:t>
            </a:r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Paper: Section 2.2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1891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IE" dirty="0"/>
              <a:t>Wave </a:t>
            </a:r>
            <a:r>
              <a:rPr lang="en-IE" b="1" dirty="0"/>
              <a:t>embedding</a:t>
            </a:r>
            <a:r>
              <a:rPr lang="en-IE" dirty="0"/>
              <a:t> via 1-D convolution operation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IE" dirty="0"/>
              <a:t>Can be formulated as matrix multiplication with encoder basis functions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IE" dirty="0"/>
              <a:t>Embedding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E" dirty="0"/>
              <a:t>Compact representation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Via encoder (learnable, here), Fourier transformation = Spectrogram (!= learnable)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TDCN++: (improved) time-domain convolutional network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IE" dirty="0"/>
              <a:t>Stacked 1-d dilated conv blocks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dirty="0"/>
              <a:t>Predicts M masks through sigmoid activation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E" dirty="0"/>
              <a:t>Multiply masks with coefficients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IE" dirty="0"/>
              <a:t>Decoder: Transposed convolution operation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IE" dirty="0"/>
              <a:t>Apply mixture consistency projection (train)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IE" dirty="0"/>
              <a:t>Constrains sources to add up to original input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334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Wave embedding via 1-D convolution operation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Can be formulated as matrix multiplication with encoder basis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TCN = temporal convolutional network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Stacked 1-d </a:t>
            </a:r>
            <a:r>
              <a:rPr lang="en-IE" dirty="0" err="1"/>
              <a:t>dialated</a:t>
            </a:r>
            <a:r>
              <a:rPr lang="en-IE" dirty="0"/>
              <a:t> conv blocks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E" dirty="0"/>
              <a:t>Decoder: Transposed convolution operation</a:t>
            </a:r>
          </a:p>
          <a:p>
            <a:r>
              <a:rPr lang="en-IE" dirty="0"/>
              <a:t>STIMMT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4074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IE" dirty="0"/>
              <a:t>Input mixture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Learned encoder weights 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Encoder output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IE" dirty="0"/>
              <a:t>Move encoder weights over input mixture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Mask prediction for each source via TDCN++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Multiply masks with embedding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Decoder output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IE" dirty="0"/>
              <a:t>Waveform from embedding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3825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/>
              <a:t>Training objective: maximize SI-SNR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E" dirty="0"/>
              <a:t>Scale-invariant source-to-noise ratio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E" dirty="0"/>
              <a:t>STANDARISIEREN?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DB912-FFC0-8D45-8814-F262DDD77137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148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5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9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5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7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4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1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0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9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25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learnopencv.com/mean-average-precision-map-object-detection-model-evaluation-metric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flac"/><Relationship Id="rId13" Type="http://schemas.openxmlformats.org/officeDocument/2006/relationships/image" Target="../media/image36.png"/><Relationship Id="rId3" Type="http://schemas.microsoft.com/office/2007/relationships/media" Target="../media/media2.flac"/><Relationship Id="rId7" Type="http://schemas.microsoft.com/office/2007/relationships/media" Target="../media/media4.flac"/><Relationship Id="rId12" Type="http://schemas.openxmlformats.org/officeDocument/2006/relationships/notesSlide" Target="../notesSlides/notesSlide24.xml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6" Type="http://schemas.openxmlformats.org/officeDocument/2006/relationships/audio" Target="../media/media3.flac"/><Relationship Id="rId11" Type="http://schemas.openxmlformats.org/officeDocument/2006/relationships/slideLayout" Target="../slideLayouts/slideLayout2.xml"/><Relationship Id="rId5" Type="http://schemas.microsoft.com/office/2007/relationships/media" Target="../media/media3.flac"/><Relationship Id="rId10" Type="http://schemas.openxmlformats.org/officeDocument/2006/relationships/audio" Target="../media/media5.flac"/><Relationship Id="rId4" Type="http://schemas.openxmlformats.org/officeDocument/2006/relationships/audio" Target="../media/media2.flac"/><Relationship Id="rId9" Type="http://schemas.microsoft.com/office/2007/relationships/media" Target="../media/media5.flac"/><Relationship Id="rId1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flac"/><Relationship Id="rId13" Type="http://schemas.openxmlformats.org/officeDocument/2006/relationships/image" Target="../media/image38.png"/><Relationship Id="rId3" Type="http://schemas.microsoft.com/office/2007/relationships/media" Target="../media/media7.flac"/><Relationship Id="rId7" Type="http://schemas.microsoft.com/office/2007/relationships/media" Target="../media/media9.flac"/><Relationship Id="rId12" Type="http://schemas.openxmlformats.org/officeDocument/2006/relationships/notesSlide" Target="../notesSlides/notesSlide25.xml"/><Relationship Id="rId2" Type="http://schemas.openxmlformats.org/officeDocument/2006/relationships/audio" Target="../media/media6.flac"/><Relationship Id="rId1" Type="http://schemas.microsoft.com/office/2007/relationships/media" Target="../media/media6.flac"/><Relationship Id="rId6" Type="http://schemas.openxmlformats.org/officeDocument/2006/relationships/audio" Target="../media/media8.flac"/><Relationship Id="rId11" Type="http://schemas.openxmlformats.org/officeDocument/2006/relationships/slideLayout" Target="../slideLayouts/slideLayout2.xml"/><Relationship Id="rId5" Type="http://schemas.microsoft.com/office/2007/relationships/media" Target="../media/media8.flac"/><Relationship Id="rId10" Type="http://schemas.openxmlformats.org/officeDocument/2006/relationships/audio" Target="../media/media10.flac"/><Relationship Id="rId4" Type="http://schemas.openxmlformats.org/officeDocument/2006/relationships/audio" Target="../media/media7.flac"/><Relationship Id="rId9" Type="http://schemas.microsoft.com/office/2007/relationships/media" Target="../media/media10.flac"/><Relationship Id="rId1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flac"/><Relationship Id="rId13" Type="http://schemas.openxmlformats.org/officeDocument/2006/relationships/image" Target="../media/image39.png"/><Relationship Id="rId3" Type="http://schemas.microsoft.com/office/2007/relationships/media" Target="../media/media12.flac"/><Relationship Id="rId7" Type="http://schemas.microsoft.com/office/2007/relationships/media" Target="../media/media14.flac"/><Relationship Id="rId12" Type="http://schemas.openxmlformats.org/officeDocument/2006/relationships/notesSlide" Target="../notesSlides/notesSlide26.xml"/><Relationship Id="rId2" Type="http://schemas.openxmlformats.org/officeDocument/2006/relationships/audio" Target="../media/media11.flac"/><Relationship Id="rId1" Type="http://schemas.microsoft.com/office/2007/relationships/media" Target="../media/media11.flac"/><Relationship Id="rId6" Type="http://schemas.openxmlformats.org/officeDocument/2006/relationships/audio" Target="../media/media13.flac"/><Relationship Id="rId11" Type="http://schemas.openxmlformats.org/officeDocument/2006/relationships/slideLayout" Target="../slideLayouts/slideLayout2.xml"/><Relationship Id="rId5" Type="http://schemas.microsoft.com/office/2007/relationships/media" Target="../media/media13.flac"/><Relationship Id="rId10" Type="http://schemas.openxmlformats.org/officeDocument/2006/relationships/audio" Target="../media/media15.flac"/><Relationship Id="rId4" Type="http://schemas.openxmlformats.org/officeDocument/2006/relationships/audio" Target="../media/media12.flac"/><Relationship Id="rId9" Type="http://schemas.microsoft.com/office/2007/relationships/media" Target="../media/media15.flac"/><Relationship Id="rId1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.flac"/><Relationship Id="rId13" Type="http://schemas.openxmlformats.org/officeDocument/2006/relationships/image" Target="../media/image40.png"/><Relationship Id="rId3" Type="http://schemas.microsoft.com/office/2007/relationships/media" Target="../media/media17.flac"/><Relationship Id="rId7" Type="http://schemas.microsoft.com/office/2007/relationships/media" Target="../media/media19.flac"/><Relationship Id="rId12" Type="http://schemas.openxmlformats.org/officeDocument/2006/relationships/notesSlide" Target="../notesSlides/notesSlide27.xml"/><Relationship Id="rId2" Type="http://schemas.openxmlformats.org/officeDocument/2006/relationships/audio" Target="../media/media16.flac"/><Relationship Id="rId1" Type="http://schemas.microsoft.com/office/2007/relationships/media" Target="../media/media16.flac"/><Relationship Id="rId6" Type="http://schemas.openxmlformats.org/officeDocument/2006/relationships/audio" Target="../media/media18.flac"/><Relationship Id="rId11" Type="http://schemas.openxmlformats.org/officeDocument/2006/relationships/slideLayout" Target="../slideLayouts/slideLayout2.xml"/><Relationship Id="rId5" Type="http://schemas.microsoft.com/office/2007/relationships/media" Target="../media/media18.flac"/><Relationship Id="rId10" Type="http://schemas.openxmlformats.org/officeDocument/2006/relationships/audio" Target="../media/media20.flac"/><Relationship Id="rId4" Type="http://schemas.openxmlformats.org/officeDocument/2006/relationships/audio" Target="../media/media17.flac"/><Relationship Id="rId9" Type="http://schemas.microsoft.com/office/2007/relationships/media" Target="../media/media20.flac"/><Relationship Id="rId1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hyperlink" Target="https://developers.google.com/machine-learning/crash-course/classification/roc-and-auc?hl=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atasets/DBD-research-group/BirdSet" TargetMode="External"/><Relationship Id="rId3" Type="http://schemas.openxmlformats.org/officeDocument/2006/relationships/hyperlink" Target="https://huggingface.co/datasets/tglcourse/5s_birdcall_samples_top20" TargetMode="External"/><Relationship Id="rId7" Type="http://schemas.openxmlformats.org/officeDocument/2006/relationships/hyperlink" Target="https://huggingface.co/datasets/DBD-research-group/BirdSet/blob/main/birdsetsymbol.png" TargetMode="External"/><Relationship Id="rId2" Type="http://schemas.openxmlformats.org/officeDocument/2006/relationships/hyperlink" Target="https://xeno-canto.org/species/Sonus-natural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voice.mozilla.org/de/datasets" TargetMode="External"/><Relationship Id="rId5" Type="http://schemas.openxmlformats.org/officeDocument/2006/relationships/hyperlink" Target="https://sound-effects.bbcrewind.co.uk/search?cat=Nature" TargetMode="External"/><Relationship Id="rId10" Type="http://schemas.openxmlformats.org/officeDocument/2006/relationships/hyperlink" Target="https://zenodo.org/records/7525805" TargetMode="External"/><Relationship Id="rId4" Type="http://schemas.openxmlformats.org/officeDocument/2006/relationships/hyperlink" Target="https://www.kaggle.com/models/google/bird-vocalization-classifier/tensorFlow2/bird-vocalization-classifier/4?tfhub-redirect=true" TargetMode="External"/><Relationship Id="rId9" Type="http://schemas.openxmlformats.org/officeDocument/2006/relationships/hyperlink" Target="https://asteroid-team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nte Muster auf dem Himmel">
            <a:extLst>
              <a:ext uri="{FF2B5EF4-FFF2-40B4-BE49-F238E27FC236}">
                <a16:creationId xmlns:a16="http://schemas.microsoft.com/office/drawing/2014/main" id="{D28D2B2E-713E-A58D-AD60-741F9DAE4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8" b="1019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160AB76D-FC7D-E37F-D8C6-5983F6A3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4893770"/>
          </a:xfrm>
        </p:spPr>
        <p:txBody>
          <a:bodyPr anchor="ctr">
            <a:normAutofit/>
          </a:bodyPr>
          <a:lstStyle/>
          <a:p>
            <a:pPr algn="ctr"/>
            <a:r>
              <a:rPr lang="en-IE" sz="9600" dirty="0"/>
              <a:t>Sound Separation</a:t>
            </a:r>
          </a:p>
        </p:txBody>
      </p:sp>
    </p:spTree>
    <p:extLst>
      <p:ext uri="{BB962C8B-B14F-4D97-AF65-F5344CB8AC3E}">
        <p14:creationId xmlns:p14="http://schemas.microsoft.com/office/powerpoint/2010/main" val="249623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58A33-7784-FB7F-D913-30D9D332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TDCN++ [12]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C019CC3-C38C-1618-AF7F-D6D3A86E2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4039" y="1487181"/>
            <a:ext cx="9853200" cy="481325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FDBB17E-2BB2-D33E-9255-B55728916017}"/>
              </a:ext>
            </a:extLst>
          </p:cNvPr>
          <p:cNvSpPr/>
          <p:nvPr/>
        </p:nvSpPr>
        <p:spPr>
          <a:xfrm>
            <a:off x="913852" y="3010829"/>
            <a:ext cx="1282938" cy="235999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9C2B3C-9BF3-8329-6397-D9A08A4CC301}"/>
              </a:ext>
            </a:extLst>
          </p:cNvPr>
          <p:cNvSpPr/>
          <p:nvPr/>
        </p:nvSpPr>
        <p:spPr>
          <a:xfrm>
            <a:off x="1393921" y="2081209"/>
            <a:ext cx="769982" cy="31947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Input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783A0F-5C1A-2EDE-05EA-B3A6E17069A7}"/>
              </a:ext>
            </a:extLst>
          </p:cNvPr>
          <p:cNvSpPr/>
          <p:nvPr/>
        </p:nvSpPr>
        <p:spPr>
          <a:xfrm>
            <a:off x="2296603" y="2118731"/>
            <a:ext cx="2543025" cy="89209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A20412-1DAD-CB40-1FF2-64707D9C362C}"/>
              </a:ext>
            </a:extLst>
          </p:cNvPr>
          <p:cNvSpPr/>
          <p:nvPr/>
        </p:nvSpPr>
        <p:spPr>
          <a:xfrm>
            <a:off x="2082188" y="3010829"/>
            <a:ext cx="2857253" cy="235999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E832530-005D-E34C-4812-6BAC6C177EDC}"/>
              </a:ext>
            </a:extLst>
          </p:cNvPr>
          <p:cNvSpPr/>
          <p:nvPr/>
        </p:nvSpPr>
        <p:spPr>
          <a:xfrm>
            <a:off x="5103912" y="1954633"/>
            <a:ext cx="3003025" cy="445731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EA5F5E-D2A9-37AC-C459-ABFB1BAF1F77}"/>
              </a:ext>
            </a:extLst>
          </p:cNvPr>
          <p:cNvSpPr/>
          <p:nvPr/>
        </p:nvSpPr>
        <p:spPr>
          <a:xfrm>
            <a:off x="8207298" y="3429000"/>
            <a:ext cx="338168" cy="1400176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E6CB343-40EF-AE29-6C70-DEDB9D575CC5}"/>
              </a:ext>
            </a:extLst>
          </p:cNvPr>
          <p:cNvSpPr/>
          <p:nvPr/>
        </p:nvSpPr>
        <p:spPr>
          <a:xfrm>
            <a:off x="2082187" y="3010828"/>
            <a:ext cx="2857254" cy="2359991"/>
          </a:xfrm>
          <a:prstGeom prst="rect">
            <a:avLst/>
          </a:prstGeom>
          <a:solidFill>
            <a:schemeClr val="accent1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214CB72-A453-B936-A8D1-096011796FAD}"/>
              </a:ext>
            </a:extLst>
          </p:cNvPr>
          <p:cNvSpPr/>
          <p:nvPr/>
        </p:nvSpPr>
        <p:spPr>
          <a:xfrm>
            <a:off x="5103911" y="1954633"/>
            <a:ext cx="3003025" cy="4457318"/>
          </a:xfrm>
          <a:prstGeom prst="rect">
            <a:avLst/>
          </a:prstGeom>
          <a:solidFill>
            <a:schemeClr val="accent1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D6664DD-304B-9EA5-2E63-04DDC7BD6350}"/>
              </a:ext>
            </a:extLst>
          </p:cNvPr>
          <p:cNvSpPr/>
          <p:nvPr/>
        </p:nvSpPr>
        <p:spPr>
          <a:xfrm>
            <a:off x="8526353" y="2830727"/>
            <a:ext cx="2273586" cy="254009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68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FBC23BB-21EF-DA26-2402-6D9E05B8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MixIT loss [9]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B3A8F42-332D-D27D-0114-6B0C55341A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1" y="1438507"/>
                <a:ext cx="10995660" cy="4861932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𝑀𝑖𝑥𝐼𝑇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 </m:t>
                            </m:r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𝔹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×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</m:e>
                    </m:func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IE" dirty="0"/>
                  <a:t>: reference mixture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IE" dirty="0"/>
                  <a:t>: M estimated/ predicted/ separated sources</a:t>
                </a:r>
              </a:p>
              <a:p>
                <a:pPr lvl="1"/>
                <a:r>
                  <a:rPr lang="en-IE" dirty="0"/>
                  <a:t>Signal-level loss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IE" dirty="0"/>
              </a:p>
              <a:p>
                <a:pPr lvl="2"/>
                <a:r>
                  <a:rPr lang="en-IE" dirty="0"/>
                  <a:t>Negative </a:t>
                </a:r>
                <a:r>
                  <a:rPr lang="en-IE" dirty="0" err="1"/>
                  <a:t>thresholded</a:t>
                </a:r>
                <a:r>
                  <a:rPr lang="en-IE" dirty="0"/>
                  <a:t> </a:t>
                </a:r>
                <a:r>
                  <a:rPr lang="en-IE" b="1" dirty="0"/>
                  <a:t>SNR</a:t>
                </a:r>
                <a:r>
                  <a:rPr lang="en-IE" dirty="0"/>
                  <a:t> loss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=−10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n-IE" dirty="0"/>
              </a:p>
              <a:p>
                <a:pPr lvl="3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IE" dirty="0"/>
                  <a:t>: soft threshold, clamps loss at certain value (e.g. 30dB), prevents well-separated examples from dominating gradient</a:t>
                </a:r>
              </a:p>
              <a:p>
                <a:pPr lvl="3"/>
                <a:r>
                  <a:rPr lang="en-IE" b="1" dirty="0"/>
                  <a:t>Our approach</a:t>
                </a:r>
                <a:r>
                  <a:rPr lang="en-IE" dirty="0"/>
                  <a:t>: SI-SNR (normalize before loss calculation)</a:t>
                </a:r>
              </a:p>
              <a:p>
                <a:pPr lvl="1"/>
                <a:r>
                  <a:rPr lang="en-IE" dirty="0"/>
                  <a:t>Discriminate signal-level loss</a:t>
                </a:r>
              </a:p>
              <a:p>
                <a:pPr lvl="1"/>
                <a:r>
                  <a:rPr lang="en-IE" dirty="0"/>
                  <a:t>Estimates mixing matrix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IE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𝔹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IE" dirty="0"/>
              </a:p>
              <a:p>
                <a:pPr lvl="3"/>
                <a:r>
                  <a:rPr lang="en-IE" dirty="0"/>
                  <a:t>Set of binary matrices</a:t>
                </a:r>
              </a:p>
              <a:p>
                <a:pPr lvl="3"/>
                <a:r>
                  <a:rPr lang="en-IE" dirty="0"/>
                  <a:t>Each column sums up to 1</a:t>
                </a:r>
              </a:p>
              <a:p>
                <a:pPr lvl="3"/>
                <a:r>
                  <a:rPr lang="en-IE" dirty="0"/>
                  <a:t>Assigns each source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E" dirty="0"/>
                  <a:t> to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B3A8F42-332D-D27D-0114-6B0C55341A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1" y="1438507"/>
                <a:ext cx="10995660" cy="4861932"/>
              </a:xfrm>
              <a:blipFill>
                <a:blip r:embed="rId2"/>
                <a:stretch>
                  <a:fillRect l="-461" t="-729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7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7E6F5-3EC0-9311-7570-456262D0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SI-SNR loss [12, 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ECC6392-B2E6-EA91-6209-B32DD54C29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I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normalize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acc>
                  </m:oMath>
                </a14:m>
                <a:r>
                  <a:rPr lang="en-I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zero-mean </a:t>
                </a:r>
                <a14:m>
                  <m:oMath xmlns:m="http://schemas.openxmlformats.org/officeDocument/2006/math">
                    <m:r>
                      <a:rPr lang="en-I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scale invariance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SNR</m:t>
                        </m:r>
                      </m:sub>
                    </m:sSub>
                    <m:r>
                      <a:rPr lang="de-DE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de-DE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e-DE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target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e-DE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noise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de-DE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n-I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noise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acc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target</m:t>
                        </m:r>
                      </m:sub>
                    </m:sSub>
                  </m:oMath>
                </a14:m>
                <a:endParaRPr lang="en-I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target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acc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e>
                          <m:sup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E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acc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×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IE" dirty="0"/>
                  <a:t>: M estimated/ predicted/ separated sources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×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IE" dirty="0"/>
                  <a:t>: M original clean sources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e>
                      <m:sup>
                        <m: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  <m: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IE" dirty="0"/>
                  <a:t> signal power</a:t>
                </a:r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ECC6392-B2E6-EA91-6209-B32DD54C29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79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7401C-B8C7-D70E-43C9-96E2B850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MixIT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A87656-C37B-290C-D352-1958F914F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505415"/>
            <a:ext cx="10995660" cy="4806175"/>
          </a:xfrm>
        </p:spPr>
        <p:txBody>
          <a:bodyPr>
            <a:normAutofit/>
          </a:bodyPr>
          <a:lstStyle/>
          <a:p>
            <a:r>
              <a:rPr lang="en-IE" dirty="0"/>
              <a:t>Code base</a:t>
            </a:r>
          </a:p>
          <a:p>
            <a:pPr lvl="1"/>
            <a:r>
              <a:rPr lang="en-IE" dirty="0"/>
              <a:t>Implementation from Asteroid [10]</a:t>
            </a:r>
          </a:p>
          <a:p>
            <a:r>
              <a:rPr lang="en-IE" dirty="0"/>
              <a:t>Differences to [10]</a:t>
            </a:r>
          </a:p>
          <a:p>
            <a:pPr lvl="1"/>
            <a:r>
              <a:rPr lang="en-IE" dirty="0"/>
              <a:t>Loss: </a:t>
            </a:r>
          </a:p>
          <a:p>
            <a:pPr lvl="2"/>
            <a:r>
              <a:rPr lang="en-IE" dirty="0"/>
              <a:t>Tested: NGSNR, SNR, MixIT </a:t>
            </a:r>
          </a:p>
          <a:p>
            <a:pPr lvl="2"/>
            <a:r>
              <a:rPr lang="en-IE" dirty="0"/>
              <a:t>Used: SI-SNR</a:t>
            </a:r>
          </a:p>
          <a:p>
            <a:pPr lvl="1"/>
            <a:r>
              <a:rPr lang="en-IE" dirty="0"/>
              <a:t>2 x models</a:t>
            </a:r>
          </a:p>
          <a:p>
            <a:pPr lvl="2"/>
            <a:r>
              <a:rPr lang="en-IE" dirty="0"/>
              <a:t>Trained on XCL &amp; XCM</a:t>
            </a:r>
          </a:p>
          <a:p>
            <a:pPr lvl="2"/>
            <a:r>
              <a:rPr lang="en-IE" dirty="0"/>
              <a:t>XCL a slightly superior, but classifier still worse than baseline (w/o separation)</a:t>
            </a:r>
          </a:p>
          <a:p>
            <a:pPr lvl="1"/>
            <a:r>
              <a:rPr lang="en-IE" dirty="0"/>
              <a:t>Lr scheduler </a:t>
            </a:r>
          </a:p>
          <a:p>
            <a:pPr lvl="2"/>
            <a:r>
              <a:rPr lang="en-IE" dirty="0"/>
              <a:t>Our approach: linear 10% warm up &amp; rest bis 0 decay </a:t>
            </a:r>
          </a:p>
          <a:p>
            <a:pPr lvl="2"/>
            <a:r>
              <a:rPr lang="en-IE" dirty="0"/>
              <a:t>Asteroid: Exp decay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16610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157A5-3978-B7A3-EDD0-B397F7D1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Dataset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8AB311-D1C7-15CF-E188-992FD6569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Semi-supervised Training</a:t>
            </a:r>
          </a:p>
          <a:p>
            <a:pPr lvl="1"/>
            <a:r>
              <a:rPr lang="en-IE" dirty="0"/>
              <a:t>100% Focal XCM &amp; XCL </a:t>
            </a:r>
          </a:p>
          <a:p>
            <a:pPr lvl="1"/>
            <a:r>
              <a:rPr lang="en-IE" dirty="0"/>
              <a:t>DCASE noise 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Evaluation </a:t>
            </a:r>
          </a:p>
          <a:p>
            <a:pPr lvl="1"/>
            <a:r>
              <a:rPr lang="en-IE" dirty="0"/>
              <a:t>Soundscape</a:t>
            </a:r>
          </a:p>
          <a:p>
            <a:pPr lvl="2"/>
            <a:endParaRPr lang="en-IE" dirty="0"/>
          </a:p>
          <a:p>
            <a:endParaRPr lang="en-IE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59DF0BA-61BA-8925-DE57-9EEDDAC7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81" y="1135642"/>
            <a:ext cx="4981017" cy="49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2227AB-9DF0-177A-D217-D96BC775844F}"/>
              </a:ext>
            </a:extLst>
          </p:cNvPr>
          <p:cNvSpPr txBox="1"/>
          <p:nvPr/>
        </p:nvSpPr>
        <p:spPr>
          <a:xfrm>
            <a:off x="10291189" y="5907024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Source: [7]</a:t>
            </a:r>
          </a:p>
        </p:txBody>
      </p:sp>
    </p:spTree>
    <p:extLst>
      <p:ext uri="{BB962C8B-B14F-4D97-AF65-F5344CB8AC3E}">
        <p14:creationId xmlns:p14="http://schemas.microsoft.com/office/powerpoint/2010/main" val="197768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D9147-F97A-F1D8-E9A9-FB43FE70A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5330E-C12F-3E5E-6665-2DFEFFD4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Preprocessing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EBB519-F774-BC7A-2A55-97E108B26983}"/>
              </a:ext>
            </a:extLst>
          </p:cNvPr>
          <p:cNvSpPr/>
          <p:nvPr/>
        </p:nvSpPr>
        <p:spPr>
          <a:xfrm>
            <a:off x="1960212" y="2536900"/>
            <a:ext cx="2071898" cy="892097"/>
          </a:xfrm>
          <a:prstGeom prst="rect">
            <a:avLst/>
          </a:prstGeom>
          <a:solidFill>
            <a:schemeClr val="accent5"/>
          </a:solidFill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bg1"/>
                </a:solidFill>
              </a:rPr>
              <a:t>Find “supervised” audios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4CF0C8C-461E-4CDE-BFD8-44B5368B0940}"/>
              </a:ext>
            </a:extLst>
          </p:cNvPr>
          <p:cNvSpPr/>
          <p:nvPr/>
        </p:nvSpPr>
        <p:spPr>
          <a:xfrm>
            <a:off x="5062203" y="2536900"/>
            <a:ext cx="1914709" cy="892097"/>
          </a:xfrm>
          <a:prstGeom prst="rect">
            <a:avLst/>
          </a:prstGeom>
          <a:solidFill>
            <a:schemeClr val="accent4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bg1"/>
                </a:solidFill>
              </a:rPr>
              <a:t>Audio segmentation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1D0E2F-7365-BB35-8544-5994C674CE80}"/>
              </a:ext>
            </a:extLst>
          </p:cNvPr>
          <p:cNvSpPr/>
          <p:nvPr/>
        </p:nvSpPr>
        <p:spPr>
          <a:xfrm>
            <a:off x="7917376" y="2536900"/>
            <a:ext cx="2333951" cy="892097"/>
          </a:xfrm>
          <a:prstGeom prst="rect">
            <a:avLst/>
          </a:prstGeom>
          <a:solidFill>
            <a:schemeClr val="accent4">
              <a:lumMod val="75000"/>
            </a:schemeClr>
          </a:solidFill>
          <a:ln w="762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bg1"/>
                </a:solidFill>
              </a:rPr>
              <a:t>Filter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63E1C76D-A060-5587-1E71-4081168D1F46}"/>
              </a:ext>
            </a:extLst>
          </p:cNvPr>
          <p:cNvSpPr/>
          <p:nvPr/>
        </p:nvSpPr>
        <p:spPr>
          <a:xfrm>
            <a:off x="4301221" y="2759923"/>
            <a:ext cx="602166" cy="44604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3ED2509D-F913-9C99-2886-A26C70E05F4B}"/>
              </a:ext>
            </a:extLst>
          </p:cNvPr>
          <p:cNvSpPr/>
          <p:nvPr/>
        </p:nvSpPr>
        <p:spPr>
          <a:xfrm>
            <a:off x="7135728" y="2759923"/>
            <a:ext cx="602166" cy="44604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AFC8A83-BF61-A3B6-69B1-D24CC5C80F97}"/>
              </a:ext>
            </a:extLst>
          </p:cNvPr>
          <p:cNvSpPr/>
          <p:nvPr/>
        </p:nvSpPr>
        <p:spPr>
          <a:xfrm>
            <a:off x="1960212" y="3737515"/>
            <a:ext cx="2071898" cy="1503558"/>
          </a:xfrm>
          <a:prstGeom prst="rect">
            <a:avLst/>
          </a:prstGeom>
          <a:solidFill>
            <a:schemeClr val="accent5"/>
          </a:solidFill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IE" dirty="0">
                <a:solidFill>
                  <a:schemeClr val="bg1"/>
                </a:solidFill>
              </a:rPr>
              <a:t>“supervised”: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</a:rPr>
              <a:t>Length ≤ 10s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</a:rPr>
              <a:t>Quality ∈{𝐴,𝐵}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</a:rPr>
              <a:t>∄ secondary labels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F820A1-192F-1589-F1A9-2F3636E9F123}"/>
              </a:ext>
            </a:extLst>
          </p:cNvPr>
          <p:cNvSpPr/>
          <p:nvPr/>
        </p:nvSpPr>
        <p:spPr>
          <a:xfrm>
            <a:off x="5062203" y="3750523"/>
            <a:ext cx="1914710" cy="1091661"/>
          </a:xfrm>
          <a:prstGeom prst="rect">
            <a:avLst/>
          </a:prstGeom>
          <a:solidFill>
            <a:schemeClr val="accent4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</a:rPr>
              <a:t>Length ≤ 10s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</a:rPr>
              <a:t>Max. 5 x windows per recording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2DB9E84-6498-86A4-D34F-27D2BE1B64BB}"/>
              </a:ext>
            </a:extLst>
          </p:cNvPr>
          <p:cNvSpPr/>
          <p:nvPr/>
        </p:nvSpPr>
        <p:spPr>
          <a:xfrm>
            <a:off x="8007005" y="3750523"/>
            <a:ext cx="2244323" cy="364277"/>
          </a:xfrm>
          <a:prstGeom prst="rect">
            <a:avLst/>
          </a:prstGeom>
          <a:solidFill>
            <a:schemeClr val="accent4">
              <a:lumMod val="75000"/>
            </a:schemeClr>
          </a:solidFill>
          <a:ln w="762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bg1"/>
                </a:solidFill>
              </a:rPr>
              <a:t>3s ≤  Length ≤ 10s</a:t>
            </a:r>
          </a:p>
        </p:txBody>
      </p:sp>
    </p:spTree>
    <p:extLst>
      <p:ext uri="{BB962C8B-B14F-4D97-AF65-F5344CB8AC3E}">
        <p14:creationId xmlns:p14="http://schemas.microsoft.com/office/powerpoint/2010/main" val="242135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960668-AED6-3883-7A0C-225F6E59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EB9AB-0FAE-621B-735D-AA80A2DA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Preprocessing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63DBCE7E-4671-1233-6FFD-0FCDFE4A49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IE" dirty="0"/>
                  <a:t>Load lengths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E" dirty="0"/>
                  <a:t>Find “supervised” audios</a:t>
                </a:r>
              </a:p>
              <a:p>
                <a:pPr lvl="1"/>
                <a:r>
                  <a:rPr lang="en-IE" dirty="0"/>
                  <a:t>Length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dirty="0"/>
                  <a:t>10s</a:t>
                </a:r>
              </a:p>
              <a:p>
                <a:pPr lvl="1"/>
                <a:r>
                  <a:rPr lang="en-IE" dirty="0"/>
                  <a:t>Quality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IE" dirty="0"/>
              </a:p>
              <a:p>
                <a:pPr lvl="1"/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</m:oMath>
                </a14:m>
                <a:r>
                  <a:rPr lang="en-IE" dirty="0"/>
                  <a:t> secondary labels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E" dirty="0"/>
                  <a:t>Audio segmentation</a:t>
                </a:r>
              </a:p>
              <a:p>
                <a:pPr lvl="1"/>
                <a:r>
                  <a:rPr lang="en-IE" dirty="0"/>
                  <a:t>Length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E" dirty="0"/>
                  <a:t> 10s </a:t>
                </a:r>
              </a:p>
              <a:p>
                <a:pPr lvl="1"/>
                <a:r>
                  <a:rPr lang="en-IE" dirty="0"/>
                  <a:t>Max. 5 x windows per recording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E" dirty="0"/>
                  <a:t>Filter</a:t>
                </a:r>
              </a:p>
              <a:p>
                <a:pPr lvl="1"/>
                <a:r>
                  <a:rPr lang="en-IE" dirty="0"/>
                  <a:t>3s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IE" dirty="0"/>
                  <a:t> Length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E" dirty="0"/>
                  <a:t> 10s</a:t>
                </a:r>
              </a:p>
              <a:p>
                <a:pPr lvl="1"/>
                <a:endParaRPr lang="en-IE" dirty="0"/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63DBCE7E-4671-1233-6FFD-0FCDFE4A4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2" t="-940" b="-9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13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1A9E1-C974-55A6-9E32-21F64B5F9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3F4B4-2EE5-4944-34AE-A54BF490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75495"/>
            <a:ext cx="10802729" cy="881796"/>
          </a:xfrm>
        </p:spPr>
        <p:txBody>
          <a:bodyPr/>
          <a:lstStyle/>
          <a:p>
            <a:r>
              <a:rPr lang="en-IE" dirty="0"/>
              <a:t>Data Augmentation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84D200-A250-F99D-31B7-96C1B67F9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523" y="1402079"/>
            <a:ext cx="5281507" cy="451624"/>
          </a:xfrm>
        </p:spPr>
        <p:txBody>
          <a:bodyPr/>
          <a:lstStyle/>
          <a:p>
            <a:r>
              <a:rPr lang="en-IE" b="0" noProof="0" dirty="0">
                <a:effectLst/>
              </a:rPr>
              <a:t>Mixture Of Mixtures (MOMs)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05A99D-4CBC-E4F2-B7F6-C6A552801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1853703"/>
            <a:ext cx="5281507" cy="44314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noProof="0" dirty="0"/>
              <a:t>Choose two random </a:t>
            </a:r>
            <a:r>
              <a:rPr lang="en-IE" noProof="0" dirty="0" err="1"/>
              <a:t>BirdSet</a:t>
            </a:r>
            <a:r>
              <a:rPr lang="en-IE" noProof="0" dirty="0"/>
              <a:t> audios</a:t>
            </a:r>
          </a:p>
          <a:p>
            <a:pPr marL="457200" indent="-457200">
              <a:buFont typeface="+mj-lt"/>
              <a:buAutoNum type="arabicPeriod"/>
            </a:pPr>
            <a:r>
              <a:rPr lang="en-IE" b="0" noProof="0" dirty="0">
                <a:effectLst/>
              </a:rPr>
              <a:t>Pad shorter aud</a:t>
            </a:r>
            <a:r>
              <a:rPr lang="en-IE" noProof="0" dirty="0"/>
              <a:t>io with zeros</a:t>
            </a:r>
          </a:p>
          <a:p>
            <a:pPr marL="457200" indent="-457200">
              <a:buFont typeface="+mj-lt"/>
              <a:buAutoNum type="arabicPeriod"/>
            </a:pPr>
            <a:r>
              <a:rPr lang="en-IE" b="0" noProof="0" dirty="0">
                <a:effectLst/>
              </a:rPr>
              <a:t>Add both waves</a:t>
            </a:r>
          </a:p>
          <a:p>
            <a:pPr marL="502920" lvl="2" indent="0">
              <a:buNone/>
            </a:pPr>
            <a:endParaRPr lang="en-IE" b="0" noProof="0" dirty="0">
              <a:effectLst/>
            </a:endParaRPr>
          </a:p>
          <a:p>
            <a:pPr marL="502920" lvl="2" indent="0">
              <a:buNone/>
            </a:pPr>
            <a:endParaRPr lang="en-IE" b="0" noProof="0" dirty="0">
              <a:effectLst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F163E87-D47F-6EEE-504F-52A3BCF46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402079"/>
            <a:ext cx="5283202" cy="430693"/>
          </a:xfrm>
        </p:spPr>
        <p:txBody>
          <a:bodyPr/>
          <a:lstStyle/>
          <a:p>
            <a:r>
              <a:rPr lang="en-IE" b="0" noProof="0" dirty="0">
                <a:effectLst/>
              </a:rPr>
              <a:t>Supervised Audio Mixing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945E3B0-C794-E85C-0D51-1DA79EFC5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1832772"/>
            <a:ext cx="5283202" cy="445234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E" b="0" noProof="0" dirty="0">
                <a:effectLst/>
              </a:rPr>
              <a:t>Choose audios</a:t>
            </a:r>
          </a:p>
          <a:p>
            <a:pPr lvl="1"/>
            <a:r>
              <a:rPr lang="en-IE" b="0" noProof="0" dirty="0">
                <a:effectLst/>
              </a:rPr>
              <a:t>two supervised samples </a:t>
            </a:r>
            <a:r>
              <a:rPr lang="en-IE" dirty="0"/>
              <a:t>OR</a:t>
            </a:r>
          </a:p>
          <a:p>
            <a:pPr lvl="1"/>
            <a:r>
              <a:rPr lang="en-IE" b="0" noProof="0" dirty="0">
                <a:effectLst/>
              </a:rPr>
              <a:t>supervised sample + noise</a:t>
            </a:r>
          </a:p>
          <a:p>
            <a:pPr marL="457200" indent="-457200">
              <a:buFont typeface="+mj-lt"/>
              <a:buAutoNum type="arabicPeriod"/>
            </a:pPr>
            <a:r>
              <a:rPr lang="en-IE" b="0" noProof="0" dirty="0">
                <a:effectLst/>
              </a:rPr>
              <a:t>Pad shorter aud</a:t>
            </a:r>
            <a:r>
              <a:rPr lang="en-IE" noProof="0" dirty="0"/>
              <a:t>io with zeros</a:t>
            </a:r>
          </a:p>
          <a:p>
            <a:pPr marL="457200" indent="-457200">
              <a:buFont typeface="+mj-lt"/>
              <a:buAutoNum type="arabicPeriod"/>
            </a:pPr>
            <a:r>
              <a:rPr lang="en-IE" b="0" noProof="0" dirty="0">
                <a:effectLst/>
              </a:rPr>
              <a:t>Add both waves</a:t>
            </a:r>
          </a:p>
          <a:p>
            <a:endParaRPr lang="en-I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BEBBA813-B8A2-031E-F919-A7FDFD922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2783095"/>
              </p:ext>
            </p:extLst>
          </p:nvPr>
        </p:nvGraphicFramePr>
        <p:xfrm>
          <a:off x="2755097" y="4377012"/>
          <a:ext cx="6639763" cy="2046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7D7FA4C8-141E-10E0-16C9-C03091B00720}"/>
              </a:ext>
            </a:extLst>
          </p:cNvPr>
          <p:cNvSpPr/>
          <p:nvPr/>
        </p:nvSpPr>
        <p:spPr>
          <a:xfrm>
            <a:off x="650871" y="3470819"/>
            <a:ext cx="376446" cy="28540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3C7D7C1-3FDC-4C8B-2CA1-40F368700CBB}"/>
                  </a:ext>
                </a:extLst>
              </p:cNvPr>
              <p:cNvSpPr/>
              <p:nvPr/>
            </p:nvSpPr>
            <p:spPr>
              <a:xfrm>
                <a:off x="1241418" y="3514857"/>
                <a:ext cx="1802865" cy="254520"/>
              </a:xfrm>
              <a:prstGeom prst="rect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IE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en-IE" dirty="0">
                    <a:solidFill>
                      <a:schemeClr val="bg1"/>
                    </a:solidFill>
                  </a:rPr>
                  <a:t> unsupervised</a:t>
                </a: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3C7D7C1-3FDC-4C8B-2CA1-40F368700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18" y="3514857"/>
                <a:ext cx="1802865" cy="254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A9C0EB9B-C9F3-729D-3DE7-794B1870EA9D}"/>
                  </a:ext>
                </a:extLst>
              </p:cNvPr>
              <p:cNvSpPr/>
              <p:nvPr/>
            </p:nvSpPr>
            <p:spPr>
              <a:xfrm>
                <a:off x="1241418" y="3961228"/>
                <a:ext cx="2706114" cy="254520"/>
              </a:xfrm>
              <a:prstGeom prst="rect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# </m:t>
                    </m:r>
                    <m:r>
                      <a:rPr lang="de-DE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𝑏𝑖𝑟𝑑𝑠</m:t>
                    </m:r>
                    <m:r>
                      <a:rPr lang="de-DE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d>
                      <m:dPr>
                        <m:begChr m:val="["/>
                        <m:endChr m:val="]"/>
                        <m:ctrlP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IE" dirty="0">
                    <a:solidFill>
                      <a:schemeClr val="bg1"/>
                    </a:solidFill>
                  </a:rPr>
                  <a:t> + noise</a:t>
                </a:r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A9C0EB9B-C9F3-729D-3DE7-794B1870E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18" y="3961228"/>
                <a:ext cx="2706114" cy="254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87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5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94F6A-9009-1C4E-6338-4A85B459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Evaluation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23D62A-371F-C9F4-D8FE-B17B28D5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Separation metrics</a:t>
            </a:r>
          </a:p>
          <a:p>
            <a:pPr lvl="1"/>
            <a:r>
              <a:rPr lang="en-IE" dirty="0"/>
              <a:t>Signal To Noise Ratio (SNR)</a:t>
            </a:r>
            <a:endParaRPr lang="en-IE" dirty="0">
              <a:highlight>
                <a:srgbClr val="FFFF00"/>
              </a:highlight>
            </a:endParaRPr>
          </a:p>
          <a:p>
            <a:pPr lvl="1"/>
            <a:r>
              <a:rPr lang="en-IE" dirty="0" err="1"/>
              <a:t>MoMi</a:t>
            </a:r>
            <a:endParaRPr lang="en-IE" dirty="0"/>
          </a:p>
          <a:p>
            <a:endParaRPr lang="en-IE" dirty="0"/>
          </a:p>
          <a:p>
            <a:r>
              <a:rPr lang="en-IE" dirty="0"/>
              <a:t>Classification metrics</a:t>
            </a:r>
          </a:p>
          <a:p>
            <a:pPr lvl="1"/>
            <a:r>
              <a:rPr lang="en-IE" dirty="0"/>
              <a:t>Comparison of classifier results on un-/separated data</a:t>
            </a:r>
          </a:p>
          <a:p>
            <a:pPr lvl="2"/>
            <a:r>
              <a:rPr lang="en-IE" dirty="0"/>
              <a:t>Perch [4]</a:t>
            </a:r>
            <a:r>
              <a:rPr lang="de-DE" dirty="0"/>
              <a:t> </a:t>
            </a:r>
            <a:r>
              <a:rPr lang="en-IE" dirty="0"/>
              <a:t>classifier </a:t>
            </a:r>
          </a:p>
          <a:p>
            <a:pPr lvl="2"/>
            <a:r>
              <a:rPr lang="de-DE" dirty="0"/>
              <a:t>ROC-AUC</a:t>
            </a:r>
            <a:r>
              <a:rPr lang="en-IE" dirty="0"/>
              <a:t>, </a:t>
            </a:r>
            <a:r>
              <a:rPr lang="de-DE" dirty="0"/>
              <a:t>MAP</a:t>
            </a:r>
            <a:r>
              <a:rPr lang="en-IE" dirty="0"/>
              <a:t>, CMAP, Accuracy</a:t>
            </a:r>
          </a:p>
        </p:txBody>
      </p:sp>
    </p:spTree>
    <p:extLst>
      <p:ext uri="{BB962C8B-B14F-4D97-AF65-F5344CB8AC3E}">
        <p14:creationId xmlns:p14="http://schemas.microsoft.com/office/powerpoint/2010/main" val="226267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365D-1704-C8CD-3F6C-B8E13A2A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E0BD9-FA6C-2C1B-198B-86A0BC47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Separation 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FD2928-D526-73C5-80C5-E5E45E6E7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MixIT Paper [9]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A245BD-D080-C36B-A5A7-57763CEA9A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MoMi</a:t>
            </a:r>
            <a:r>
              <a:rPr lang="en-IE" dirty="0"/>
              <a:t> score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5CBA8B1-8A77-804E-D35E-4BAD196B0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Our approach</a:t>
            </a:r>
            <a:endParaRPr lang="en-IE" sz="10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52D1D80-6FC1-9EF9-A1AB-5C937CBFF2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MoMi</a:t>
            </a:r>
            <a:r>
              <a:rPr lang="en-IE" dirty="0"/>
              <a:t> score</a:t>
            </a:r>
          </a:p>
          <a:p>
            <a:r>
              <a:rPr lang="en-IE" dirty="0"/>
              <a:t>SNR (=Signal Noise Ratio)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EB7D05-07EC-45D0-328F-8D938F2C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9" y="4225358"/>
            <a:ext cx="5584590" cy="128501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D922E8A-117B-DA22-9013-23DF123637D4}"/>
              </a:ext>
            </a:extLst>
          </p:cNvPr>
          <p:cNvSpPr txBox="1"/>
          <p:nvPr/>
        </p:nvSpPr>
        <p:spPr>
          <a:xfrm>
            <a:off x="4912486" y="5535490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Source: [9]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CA5C35-F7C1-8EB4-4277-01D1DA17C4DF}"/>
              </a:ext>
            </a:extLst>
          </p:cNvPr>
          <p:cNvSpPr/>
          <p:nvPr/>
        </p:nvSpPr>
        <p:spPr>
          <a:xfrm>
            <a:off x="5726213" y="1070855"/>
            <a:ext cx="5814916" cy="906918"/>
          </a:xfrm>
          <a:prstGeom prst="rect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IE" dirty="0" err="1">
                <a:solidFill>
                  <a:schemeClr val="bg1"/>
                </a:solidFill>
              </a:rPr>
              <a:t>MoMi</a:t>
            </a:r>
            <a:r>
              <a:rPr lang="en-IE" dirty="0">
                <a:solidFill>
                  <a:schemeClr val="bg1"/>
                </a:solidFill>
              </a:rPr>
              <a:t> [dB]:</a:t>
            </a:r>
          </a:p>
          <a:p>
            <a:r>
              <a:rPr lang="en-IE" dirty="0">
                <a:solidFill>
                  <a:schemeClr val="bg1"/>
                </a:solidFill>
              </a:rPr>
              <a:t>Mean scale-invariant SNR improvement (SI-</a:t>
            </a:r>
            <a:r>
              <a:rPr lang="en-IE" dirty="0" err="1">
                <a:solidFill>
                  <a:schemeClr val="bg1"/>
                </a:solidFill>
              </a:rPr>
              <a:t>SNRi</a:t>
            </a:r>
            <a:r>
              <a:rPr lang="en-IE" dirty="0">
                <a:solidFill>
                  <a:schemeClr val="bg1"/>
                </a:solidFill>
              </a:rPr>
              <a:t>) over estimated mixtures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481F3F8-B124-ED14-43F6-F936B3C81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233314"/>
              </p:ext>
            </p:extLst>
          </p:nvPr>
        </p:nvGraphicFramePr>
        <p:xfrm>
          <a:off x="6268695" y="4282591"/>
          <a:ext cx="5272434" cy="1170543"/>
        </p:xfrm>
        <a:graphic>
          <a:graphicData uri="http://schemas.openxmlformats.org/drawingml/2006/table">
            <a:tbl>
              <a:tblPr firstRow="1" lastCol="1" bandRow="1" bandCol="1">
                <a:tableStyleId>{7E9639D4-E3E2-4D34-9284-5A2195B3D0D7}</a:tableStyleId>
              </a:tblPr>
              <a:tblGrid>
                <a:gridCol w="1326127">
                  <a:extLst>
                    <a:ext uri="{9D8B030D-6E8A-4147-A177-3AD203B41FA5}">
                      <a16:colId xmlns:a16="http://schemas.microsoft.com/office/drawing/2014/main" val="2384388481"/>
                    </a:ext>
                  </a:extLst>
                </a:gridCol>
                <a:gridCol w="1035839">
                  <a:extLst>
                    <a:ext uri="{9D8B030D-6E8A-4147-A177-3AD203B41FA5}">
                      <a16:colId xmlns:a16="http://schemas.microsoft.com/office/drawing/2014/main" val="966334144"/>
                    </a:ext>
                  </a:extLst>
                </a:gridCol>
                <a:gridCol w="925551">
                  <a:extLst>
                    <a:ext uri="{9D8B030D-6E8A-4147-A177-3AD203B41FA5}">
                      <a16:colId xmlns:a16="http://schemas.microsoft.com/office/drawing/2014/main" val="301601321"/>
                    </a:ext>
                  </a:extLst>
                </a:gridCol>
                <a:gridCol w="970156">
                  <a:extLst>
                    <a:ext uri="{9D8B030D-6E8A-4147-A177-3AD203B41FA5}">
                      <a16:colId xmlns:a16="http://schemas.microsoft.com/office/drawing/2014/main" val="4750928"/>
                    </a:ext>
                  </a:extLst>
                </a:gridCol>
                <a:gridCol w="1014761">
                  <a:extLst>
                    <a:ext uri="{9D8B030D-6E8A-4147-A177-3AD203B41FA5}">
                      <a16:colId xmlns:a16="http://schemas.microsoft.com/office/drawing/2014/main" val="2026438009"/>
                    </a:ext>
                  </a:extLst>
                </a:gridCol>
              </a:tblGrid>
              <a:tr h="316363">
                <a:tc>
                  <a:txBody>
                    <a:bodyPr/>
                    <a:lstStyle/>
                    <a:p>
                      <a:r>
                        <a:rPr lang="en-IE" sz="1400" dirty="0"/>
                        <a:t>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Input 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Eval 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 err="1"/>
                        <a:t>MoMi</a:t>
                      </a:r>
                      <a:endParaRPr lang="en-I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734937"/>
                  </a:ext>
                </a:extLst>
              </a:tr>
              <a:tr h="537817">
                <a:tc>
                  <a:txBody>
                    <a:bodyPr/>
                    <a:lstStyle/>
                    <a:p>
                      <a:r>
                        <a:rPr lang="en-IE" sz="1400" dirty="0"/>
                        <a:t>Xeno-Canto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16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16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highlight>
                            <a:srgbClr val="FFFF00"/>
                          </a:highlight>
                        </a:rPr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10.49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03894"/>
                  </a:ext>
                </a:extLst>
              </a:tr>
              <a:tr h="316363">
                <a:tc>
                  <a:txBody>
                    <a:bodyPr/>
                    <a:lstStyle/>
                    <a:p>
                      <a:r>
                        <a:rPr lang="en-IE" sz="1400" dirty="0"/>
                        <a:t>Xeno-Canto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dirty="0"/>
                        <a:t>16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dirty="0"/>
                        <a:t>16 kHz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>
                          <a:highlight>
                            <a:srgbClr val="FFFF00"/>
                          </a:highlight>
                        </a:rPr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10.62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262795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2F685199-198A-7D72-2CD9-17755E4D9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88" y="4163292"/>
            <a:ext cx="5591167" cy="184693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8E8D38C-FFED-4A2F-6470-039C5E002694}"/>
              </a:ext>
            </a:extLst>
          </p:cNvPr>
          <p:cNvSpPr/>
          <p:nvPr/>
        </p:nvSpPr>
        <p:spPr>
          <a:xfrm>
            <a:off x="9657708" y="4442826"/>
            <a:ext cx="1410003" cy="221642"/>
          </a:xfrm>
          <a:prstGeom prst="rect">
            <a:avLst/>
          </a:prstGeom>
          <a:solidFill>
            <a:schemeClr val="accent1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666334E-3337-160E-AFEB-E3DFEF45BD19}"/>
              </a:ext>
            </a:extLst>
          </p:cNvPr>
          <p:cNvSpPr/>
          <p:nvPr/>
        </p:nvSpPr>
        <p:spPr>
          <a:xfrm>
            <a:off x="9657707" y="5231492"/>
            <a:ext cx="1410003" cy="221642"/>
          </a:xfrm>
          <a:prstGeom prst="rect">
            <a:avLst/>
          </a:prstGeom>
          <a:solidFill>
            <a:schemeClr val="accent1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72EE332-562D-531C-3BB0-777A95DCEDDA}"/>
              </a:ext>
            </a:extLst>
          </p:cNvPr>
          <p:cNvSpPr/>
          <p:nvPr/>
        </p:nvSpPr>
        <p:spPr>
          <a:xfrm>
            <a:off x="650872" y="4712174"/>
            <a:ext cx="5362996" cy="260518"/>
          </a:xfrm>
          <a:prstGeom prst="rect">
            <a:avLst/>
          </a:prstGeom>
          <a:solidFill>
            <a:schemeClr val="accent1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184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14C5F8F-37EE-E699-FB70-C1405DC5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 goals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DA5994E-4FCE-0148-4AD9-DDF61133F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245" t="25988" r="16886" b="20061"/>
          <a:stretch/>
        </p:blipFill>
        <p:spPr>
          <a:xfrm>
            <a:off x="459722" y="2656704"/>
            <a:ext cx="11117949" cy="247627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24B857D-61DC-A1E9-8F2E-1A3A70E71E97}"/>
              </a:ext>
            </a:extLst>
          </p:cNvPr>
          <p:cNvSpPr txBox="1"/>
          <p:nvPr/>
        </p:nvSpPr>
        <p:spPr>
          <a:xfrm>
            <a:off x="10259196" y="5132974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Source: [1]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1CB678-6548-1F37-FF27-45E4D55C8F12}"/>
              </a:ext>
            </a:extLst>
          </p:cNvPr>
          <p:cNvSpPr/>
          <p:nvPr/>
        </p:nvSpPr>
        <p:spPr>
          <a:xfrm>
            <a:off x="296562" y="2421924"/>
            <a:ext cx="963827" cy="3707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197588D-8D46-2D82-94DF-87EE69FB2A92}"/>
              </a:ext>
            </a:extLst>
          </p:cNvPr>
          <p:cNvSpPr/>
          <p:nvPr/>
        </p:nvSpPr>
        <p:spPr>
          <a:xfrm>
            <a:off x="296561" y="4761586"/>
            <a:ext cx="1717590" cy="6061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C93A89-3744-9B13-333F-5D6163E47894}"/>
              </a:ext>
            </a:extLst>
          </p:cNvPr>
          <p:cNvSpPr/>
          <p:nvPr/>
        </p:nvSpPr>
        <p:spPr>
          <a:xfrm>
            <a:off x="296561" y="3474022"/>
            <a:ext cx="539580" cy="6061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2BE5A94-1A33-3152-3C5A-CC4B1625581B}"/>
              </a:ext>
            </a:extLst>
          </p:cNvPr>
          <p:cNvSpPr/>
          <p:nvPr/>
        </p:nvSpPr>
        <p:spPr>
          <a:xfrm>
            <a:off x="775063" y="3185726"/>
            <a:ext cx="2063931" cy="1072765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FADAA0-3CEB-4C7F-0767-771CCE84D6AC}"/>
              </a:ext>
            </a:extLst>
          </p:cNvPr>
          <p:cNvSpPr/>
          <p:nvPr/>
        </p:nvSpPr>
        <p:spPr>
          <a:xfrm>
            <a:off x="927463" y="2593435"/>
            <a:ext cx="1759130" cy="5031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Single-channel recording</a:t>
            </a:r>
          </a:p>
        </p:txBody>
      </p:sp>
    </p:spTree>
    <p:extLst>
      <p:ext uri="{BB962C8B-B14F-4D97-AF65-F5344CB8AC3E}">
        <p14:creationId xmlns:p14="http://schemas.microsoft.com/office/powerpoint/2010/main" val="397335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524A89E-794A-C6D2-F76A-BCEDACCB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MoMi</a:t>
            </a:r>
            <a:r>
              <a:rPr lang="en-IE" dirty="0"/>
              <a:t> score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66AE1739-6026-9EED-5A5A-FA2E1562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479" y="1489900"/>
            <a:ext cx="12094052" cy="2934586"/>
          </a:xfrm>
        </p:spPr>
      </p:pic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CBCC5F87-A1FB-73D6-6731-BCA61DF91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28" y="4529470"/>
            <a:ext cx="5686603" cy="173421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B47A326-3CDE-93D4-DF7C-E0F6786207B6}"/>
              </a:ext>
            </a:extLst>
          </p:cNvPr>
          <p:cNvSpPr/>
          <p:nvPr/>
        </p:nvSpPr>
        <p:spPr>
          <a:xfrm>
            <a:off x="676227" y="4529470"/>
            <a:ext cx="844228" cy="518846"/>
          </a:xfrm>
          <a:prstGeom prst="rect">
            <a:avLst/>
          </a:prstGeom>
          <a:solidFill>
            <a:srgbClr val="F83B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B39C229-F00C-9C67-B1E3-AB3EBCC8A364}"/>
              </a:ext>
            </a:extLst>
          </p:cNvPr>
          <p:cNvSpPr/>
          <p:nvPr/>
        </p:nvSpPr>
        <p:spPr>
          <a:xfrm>
            <a:off x="676227" y="5744836"/>
            <a:ext cx="844228" cy="518846"/>
          </a:xfrm>
          <a:prstGeom prst="rect">
            <a:avLst/>
          </a:prstGeom>
          <a:solidFill>
            <a:srgbClr val="F83B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1C2FD54-90AD-819A-5D51-F9608D13C871}"/>
              </a:ext>
            </a:extLst>
          </p:cNvPr>
          <p:cNvSpPr/>
          <p:nvPr/>
        </p:nvSpPr>
        <p:spPr>
          <a:xfrm>
            <a:off x="1183400" y="5204724"/>
            <a:ext cx="1070702" cy="518846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B0E71CB-AFBF-73CB-ECA2-1155B9939B9E}"/>
              </a:ext>
            </a:extLst>
          </p:cNvPr>
          <p:cNvSpPr/>
          <p:nvPr/>
        </p:nvSpPr>
        <p:spPr>
          <a:xfrm>
            <a:off x="3153966" y="4963410"/>
            <a:ext cx="2289903" cy="943614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29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0280FB3-671B-8F5E-07A5-7B987AFA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Separation evaluation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32B89B2-D6A1-0B0F-5AEC-10C272143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275" y="2242728"/>
            <a:ext cx="10995025" cy="360126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6D02B0B-579B-51CE-25D0-612B75401EB3}"/>
              </a:ext>
            </a:extLst>
          </p:cNvPr>
          <p:cNvSpPr/>
          <p:nvPr/>
        </p:nvSpPr>
        <p:spPr>
          <a:xfrm>
            <a:off x="5589141" y="1171345"/>
            <a:ext cx="1473948" cy="3555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soundscape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BD74EEA-F293-9548-8AAD-6B8A2922DD5F}"/>
              </a:ext>
            </a:extLst>
          </p:cNvPr>
          <p:cNvSpPr/>
          <p:nvPr/>
        </p:nvSpPr>
        <p:spPr>
          <a:xfrm>
            <a:off x="7477241" y="3143891"/>
            <a:ext cx="3931817" cy="1037691"/>
          </a:xfrm>
          <a:prstGeom prst="rect">
            <a:avLst/>
          </a:prstGeom>
          <a:solidFill>
            <a:schemeClr val="accent1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E09402-18B3-EBA9-9F49-4942DBFA5EEF}"/>
              </a:ext>
            </a:extLst>
          </p:cNvPr>
          <p:cNvSpPr/>
          <p:nvPr/>
        </p:nvSpPr>
        <p:spPr>
          <a:xfrm>
            <a:off x="7477241" y="4683302"/>
            <a:ext cx="3931817" cy="1037691"/>
          </a:xfrm>
          <a:prstGeom prst="rect">
            <a:avLst/>
          </a:prstGeom>
          <a:solidFill>
            <a:schemeClr val="accent1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1170962-89F5-4187-CF30-8607E153B840}"/>
              </a:ext>
            </a:extLst>
          </p:cNvPr>
          <p:cNvSpPr/>
          <p:nvPr/>
        </p:nvSpPr>
        <p:spPr>
          <a:xfrm>
            <a:off x="7477241" y="2875906"/>
            <a:ext cx="3931817" cy="267985"/>
          </a:xfrm>
          <a:prstGeom prst="rect">
            <a:avLst/>
          </a:prstGeom>
          <a:solidFill>
            <a:schemeClr val="accent6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C245918-7C3E-F97F-B1BD-3B284B28527C}"/>
              </a:ext>
            </a:extLst>
          </p:cNvPr>
          <p:cNvSpPr/>
          <p:nvPr/>
        </p:nvSpPr>
        <p:spPr>
          <a:xfrm>
            <a:off x="7477240" y="4415317"/>
            <a:ext cx="3931817" cy="267985"/>
          </a:xfrm>
          <a:prstGeom prst="rect">
            <a:avLst/>
          </a:prstGeom>
          <a:solidFill>
            <a:schemeClr val="accent6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EFE878A-FFBC-7410-ACA9-4832B7BDAB9A}"/>
              </a:ext>
            </a:extLst>
          </p:cNvPr>
          <p:cNvSpPr/>
          <p:nvPr/>
        </p:nvSpPr>
        <p:spPr>
          <a:xfrm>
            <a:off x="5589140" y="659470"/>
            <a:ext cx="1473948" cy="35552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focal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0E150A4B-2095-CB30-B46B-1036A4347CEC}"/>
                  </a:ext>
                </a:extLst>
              </p:cNvPr>
              <p:cNvSpPr/>
              <p:nvPr/>
            </p:nvSpPr>
            <p:spPr>
              <a:xfrm>
                <a:off x="7262115" y="1622020"/>
                <a:ext cx="4536803" cy="56316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/>
                  <a:t>More noise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E" dirty="0"/>
                  <a:t> easier separation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E" dirty="0"/>
                  <a:t> SNR high relative to </a:t>
                </a:r>
                <a:r>
                  <a:rPr lang="en-IE" dirty="0" err="1"/>
                  <a:t>MoMi</a:t>
                </a:r>
                <a:r>
                  <a:rPr lang="en-IE" dirty="0"/>
                  <a:t> (</a:t>
                </a:r>
                <a:r>
                  <a:rPr lang="en-IE" dirty="0">
                    <a:solidFill>
                      <a:schemeClr val="tx1"/>
                    </a:solidFill>
                  </a:rPr>
                  <a:t>*</a:t>
                </a:r>
                <a:r>
                  <a:rPr lang="en-IE" dirty="0"/>
                  <a:t>)</a:t>
                </a:r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0E150A4B-2095-CB30-B46B-1036A4347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115" y="1622020"/>
                <a:ext cx="4536803" cy="563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hteck 21">
            <a:extLst>
              <a:ext uri="{FF2B5EF4-FFF2-40B4-BE49-F238E27FC236}">
                <a16:creationId xmlns:a16="http://schemas.microsoft.com/office/drawing/2014/main" id="{AD71EE41-1EB3-8EAC-1622-6B0F2BF1DE57}"/>
              </a:ext>
            </a:extLst>
          </p:cNvPr>
          <p:cNvSpPr/>
          <p:nvPr/>
        </p:nvSpPr>
        <p:spPr>
          <a:xfrm>
            <a:off x="7262116" y="656036"/>
            <a:ext cx="4536802" cy="35552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Training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40B4D59D-403C-0A94-F487-F6B89B5B06B0}"/>
                  </a:ext>
                </a:extLst>
              </p:cNvPr>
              <p:cNvSpPr/>
              <p:nvPr/>
            </p:nvSpPr>
            <p:spPr>
              <a:xfrm>
                <a:off x="7262114" y="1167913"/>
                <a:ext cx="4536804" cy="35552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/>
                  <a:t>Distribution shift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E" dirty="0"/>
                  <a:t> scores worse than XC</a:t>
                </a: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40B4D59D-403C-0A94-F487-F6B89B5B0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114" y="1167913"/>
                <a:ext cx="4536804" cy="3555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hteck 23">
            <a:extLst>
              <a:ext uri="{FF2B5EF4-FFF2-40B4-BE49-F238E27FC236}">
                <a16:creationId xmlns:a16="http://schemas.microsoft.com/office/drawing/2014/main" id="{BC6BBAFA-DFD2-34BA-31B9-9060BDBD6D1D}"/>
              </a:ext>
            </a:extLst>
          </p:cNvPr>
          <p:cNvSpPr/>
          <p:nvPr/>
        </p:nvSpPr>
        <p:spPr>
          <a:xfrm>
            <a:off x="5589140" y="2228077"/>
            <a:ext cx="1366464" cy="3011743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9298DDF-CD6F-62B2-8572-21DA887A60AB}"/>
                  </a:ext>
                </a:extLst>
              </p:cNvPr>
              <p:cNvSpPr/>
              <p:nvPr/>
            </p:nvSpPr>
            <p:spPr>
              <a:xfrm>
                <a:off x="3914454" y="5392532"/>
                <a:ext cx="3041150" cy="76820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IE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𝐾𝑒𝑟𝑛𝑒𝑙</m:t>
                        </m:r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𝑆𝑎𝑚𝑝𝑙𝑖𝑛𝑔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𝑟𝑎𝑡𝑒</m:t>
                        </m:r>
                      </m:den>
                    </m:f>
                  </m:oMath>
                </a14:m>
                <a:r>
                  <a:rPr lang="en-I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𝑘𝐻𝑧</m:t>
                        </m:r>
                      </m:den>
                    </m:f>
                  </m:oMath>
                </a14:m>
                <a:r>
                  <a:rPr lang="en-IE" dirty="0"/>
                  <a:t> = 16ms 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39298DDF-CD6F-62B2-8572-21DA887A6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454" y="5392532"/>
                <a:ext cx="3041150" cy="768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hteck 25">
            <a:extLst>
              <a:ext uri="{FF2B5EF4-FFF2-40B4-BE49-F238E27FC236}">
                <a16:creationId xmlns:a16="http://schemas.microsoft.com/office/drawing/2014/main" id="{96E37F66-6360-D0DA-5C0F-BCFA71EB6586}"/>
              </a:ext>
            </a:extLst>
          </p:cNvPr>
          <p:cNvSpPr/>
          <p:nvPr/>
        </p:nvSpPr>
        <p:spPr>
          <a:xfrm>
            <a:off x="8759916" y="2242728"/>
            <a:ext cx="1366464" cy="3601269"/>
          </a:xfrm>
          <a:prstGeom prst="rect">
            <a:avLst/>
          </a:prstGeom>
          <a:noFill/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26010D43-A108-36C7-4E80-965AF6EF5CA6}"/>
                  </a:ext>
                </a:extLst>
              </p:cNvPr>
              <p:cNvSpPr/>
              <p:nvPr/>
            </p:nvSpPr>
            <p:spPr>
              <a:xfrm>
                <a:off x="8052910" y="5958757"/>
                <a:ext cx="2073470" cy="355521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 err="1"/>
                  <a:t>MoMi</a:t>
                </a:r>
                <a:r>
                  <a:rPr lang="en-IE" dirty="0"/>
                  <a:t> &gt; 0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E" dirty="0"/>
                  <a:t> good </a:t>
                </a:r>
              </a:p>
            </p:txBody>
          </p:sp>
        </mc:Choice>
        <mc:Fallback xmlns="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26010D43-A108-36C7-4E80-965AF6EF5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910" y="5958757"/>
                <a:ext cx="2073470" cy="3555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BA0DD21C-724D-A2AF-636B-6965325992C2}"/>
              </a:ext>
            </a:extLst>
          </p:cNvPr>
          <p:cNvSpPr/>
          <p:nvPr/>
        </p:nvSpPr>
        <p:spPr>
          <a:xfrm>
            <a:off x="11451942" y="3164314"/>
            <a:ext cx="353176" cy="1017268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5017E48-8B99-F957-A117-07E0826914AC}"/>
              </a:ext>
            </a:extLst>
          </p:cNvPr>
          <p:cNvSpPr txBox="1"/>
          <p:nvPr/>
        </p:nvSpPr>
        <p:spPr>
          <a:xfrm>
            <a:off x="11798920" y="35492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*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96E0EDD0-496B-95E7-B659-73B919C36C2A}"/>
              </a:ext>
            </a:extLst>
          </p:cNvPr>
          <p:cNvSpPr/>
          <p:nvPr/>
        </p:nvSpPr>
        <p:spPr>
          <a:xfrm>
            <a:off x="11475176" y="4683302"/>
            <a:ext cx="353176" cy="1017268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6F36A2C-0D1F-5E64-8776-FF654A023967}"/>
              </a:ext>
            </a:extLst>
          </p:cNvPr>
          <p:cNvSpPr txBox="1"/>
          <p:nvPr/>
        </p:nvSpPr>
        <p:spPr>
          <a:xfrm>
            <a:off x="11822154" y="5068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6989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/>
      <p:bldP spid="30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2CD27-CBA6-F27A-98D6-D387245C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Validation: Separation only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155C252-9E8F-84F0-A4B9-0C6F6061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337" y="2725271"/>
            <a:ext cx="11889227" cy="2662517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C6EBB19-D40F-1641-C4D1-AC0887FEA119}"/>
              </a:ext>
            </a:extLst>
          </p:cNvPr>
          <p:cNvSpPr/>
          <p:nvPr/>
        </p:nvSpPr>
        <p:spPr>
          <a:xfrm>
            <a:off x="144963" y="2653748"/>
            <a:ext cx="4631636" cy="273403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15FCC2D-D156-1EA6-CB97-D72DFD26F87C}"/>
              </a:ext>
            </a:extLst>
          </p:cNvPr>
          <p:cNvSpPr/>
          <p:nvPr/>
        </p:nvSpPr>
        <p:spPr>
          <a:xfrm>
            <a:off x="1705407" y="2156228"/>
            <a:ext cx="1292086" cy="3555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Separation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1AF8287-6491-D120-893C-1A2F7F596DA4}"/>
              </a:ext>
            </a:extLst>
          </p:cNvPr>
          <p:cNvSpPr/>
          <p:nvPr/>
        </p:nvSpPr>
        <p:spPr>
          <a:xfrm>
            <a:off x="3477884" y="2653747"/>
            <a:ext cx="5433391" cy="273403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CE32240-2D3F-C7FD-41E3-E794F310213C}"/>
              </a:ext>
            </a:extLst>
          </p:cNvPr>
          <p:cNvSpPr/>
          <p:nvPr/>
        </p:nvSpPr>
        <p:spPr>
          <a:xfrm>
            <a:off x="5408555" y="2137140"/>
            <a:ext cx="1565752" cy="3555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Classification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734E8A2-28D3-9DAF-EAD2-A5C1C1C537A7}"/>
              </a:ext>
            </a:extLst>
          </p:cNvPr>
          <p:cNvSpPr/>
          <p:nvPr/>
        </p:nvSpPr>
        <p:spPr>
          <a:xfrm>
            <a:off x="7019032" y="2662895"/>
            <a:ext cx="1892244" cy="2734039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C669293-210C-3288-F701-5EA72046956A}"/>
              </a:ext>
            </a:extLst>
          </p:cNvPr>
          <p:cNvSpPr/>
          <p:nvPr/>
        </p:nvSpPr>
        <p:spPr>
          <a:xfrm>
            <a:off x="7070371" y="1907523"/>
            <a:ext cx="1787400" cy="604226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On which audio is the bird?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B07A1BA-0D16-A079-8A66-1A533BCB1125}"/>
              </a:ext>
            </a:extLst>
          </p:cNvPr>
          <p:cNvSpPr/>
          <p:nvPr/>
        </p:nvSpPr>
        <p:spPr>
          <a:xfrm>
            <a:off x="8304989" y="2744359"/>
            <a:ext cx="467140" cy="2245085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7E6AB8-44A3-2EF7-9068-A11A4B79FB9E}"/>
              </a:ext>
            </a:extLst>
          </p:cNvPr>
          <p:cNvSpPr/>
          <p:nvPr/>
        </p:nvSpPr>
        <p:spPr>
          <a:xfrm>
            <a:off x="7722885" y="1907523"/>
            <a:ext cx="1631347" cy="5851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Maximum per class column</a:t>
            </a:r>
          </a:p>
        </p:txBody>
      </p:sp>
    </p:spTree>
    <p:extLst>
      <p:ext uri="{BB962C8B-B14F-4D97-AF65-F5344CB8AC3E}">
        <p14:creationId xmlns:p14="http://schemas.microsoft.com/office/powerpoint/2010/main" val="1988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F87FD-8358-0624-918D-E0342594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Validation: Mixture &amp; Separation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57753B7A-F3AA-FFDD-4542-DE8AA628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698" y="2386361"/>
            <a:ext cx="11895743" cy="3367668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14DA0F0-7655-0343-F411-822A4BCC777A}"/>
              </a:ext>
            </a:extLst>
          </p:cNvPr>
          <p:cNvSpPr/>
          <p:nvPr/>
        </p:nvSpPr>
        <p:spPr>
          <a:xfrm>
            <a:off x="3528390" y="4949687"/>
            <a:ext cx="993913" cy="94739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98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3778D4-84ED-B847-335C-CD0BE810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Validation: Mixture only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508F808-C24E-B131-4D69-F7424FD9D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668" y="2028825"/>
            <a:ext cx="9581686" cy="2907546"/>
          </a:xfrm>
        </p:spPr>
      </p:pic>
    </p:spTree>
    <p:extLst>
      <p:ext uri="{BB962C8B-B14F-4D97-AF65-F5344CB8AC3E}">
        <p14:creationId xmlns:p14="http://schemas.microsoft.com/office/powerpoint/2010/main" val="249653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730E3-A648-47F4-2993-AC0E4B93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410432D-A11A-6BFD-2699-33B70F8642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Mean Average Precision: average of AP over all detected classes</a:t>
                </a:r>
              </a:p>
              <a:p>
                <a:r>
                  <a:rPr lang="en-IE" dirty="0"/>
                  <a:t>Average Precision (AP) = Area under precision-recall curve</a:t>
                </a:r>
              </a:p>
              <a:p>
                <a:pPr lvl="1"/>
                <a:r>
                  <a:rPr lang="en-IE" dirty="0"/>
                  <a:t>X-axis: Recall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IE" dirty="0"/>
              </a:p>
              <a:p>
                <a:pPr lvl="1"/>
                <a:r>
                  <a:rPr lang="en-IE" dirty="0"/>
                  <a:t>Y-axis: Precision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𝑝𝑟𝑒𝑑𝑖𝑐𝑡𝑖𝑜𝑛𝑠</m:t>
                        </m:r>
                      </m:den>
                    </m:f>
                  </m:oMath>
                </a14:m>
                <a:endParaRPr lang="en-IE" dirty="0"/>
              </a:p>
              <a:p>
                <a:r>
                  <a:rPr lang="en-IE" sz="1100" dirty="0">
                    <a:hlinkClick r:id="rId2"/>
                  </a:rPr>
                  <a:t>https://learnopencv.com/mean-average-precision-map-object-detection-model-evaluation-metric/</a:t>
                </a:r>
                <a:r>
                  <a:rPr lang="en-IE" sz="1100" dirty="0"/>
                  <a:t> (01.07.2024)</a:t>
                </a:r>
              </a:p>
              <a:p>
                <a:pPr lvl="2"/>
                <a:endParaRPr lang="en-IE" dirty="0"/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410432D-A11A-6BFD-2699-33B70F8642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15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ECA5709-24B0-EEC3-5C76-DC048BFA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8CE6E4-D347-4376-C62A-40A0527B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Difference to MixIT Paper [9]: Classifier evaluation metrics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6DA33C-5480-EF5A-5041-A59DC446D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Paper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ECD58E00-0DDA-DAF8-CCBC-1E1F9D5EAC1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8640" y="2489812"/>
                <a:ext cx="5281507" cy="399912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IE" dirty="0">
                    <a:highlight>
                      <a:srgbClr val="FFFF00"/>
                    </a:highlight>
                  </a:rPr>
                  <a:t>CMAP</a:t>
                </a:r>
              </a:p>
              <a:p>
                <a:pPr lvl="1"/>
                <a:r>
                  <a:rPr lang="en-IE" dirty="0"/>
                  <a:t>Class-averaged mean average precision</a:t>
                </a:r>
              </a:p>
              <a:p>
                <a:pPr lvl="1"/>
                <a:r>
                  <a:rPr lang="en-IE" dirty="0"/>
                  <a:t>Noisy for few observations classes</a:t>
                </a:r>
              </a:p>
              <a:p>
                <a:pPr lvl="2"/>
                <a:r>
                  <a:rPr lang="en-IE" dirty="0"/>
                  <a:t>Usage if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IE" dirty="0"/>
                  <a:t> 5 observations </a:t>
                </a:r>
              </a:p>
              <a:p>
                <a:r>
                  <a:rPr lang="en-IE" dirty="0" err="1"/>
                  <a:t>lwlrap</a:t>
                </a:r>
                <a:endParaRPr lang="en-IE" dirty="0"/>
              </a:p>
              <a:p>
                <a:pPr lvl="1"/>
                <a:r>
                  <a:rPr lang="en-IE" dirty="0"/>
                  <a:t>Label weighted label-ranking average precision </a:t>
                </a:r>
              </a:p>
              <a:p>
                <a:pPr lvl="1"/>
                <a:r>
                  <a:rPr lang="en-IE" dirty="0"/>
                  <a:t>Mean of per-example precision scores</a:t>
                </a:r>
              </a:p>
              <a:p>
                <a:pPr lvl="1"/>
                <a:r>
                  <a:rPr lang="en-IE" dirty="0"/>
                  <a:t>Reflects imbalances in dataset</a:t>
                </a:r>
              </a:p>
              <a:p>
                <a:r>
                  <a:rPr lang="en-IE" dirty="0"/>
                  <a:t>Sensitivity index</a:t>
                </a:r>
              </a:p>
              <a:p>
                <a:pPr lvl="1"/>
                <a:r>
                  <a:rPr lang="en-IE" dirty="0"/>
                  <a:t>Re-scaling of AUC</a:t>
                </a:r>
              </a:p>
              <a:p>
                <a:pPr lvl="1"/>
                <a:r>
                  <a:rPr lang="en-IE" dirty="0"/>
                  <a:t>Treats every label as </a:t>
                </a:r>
                <a:r>
                  <a:rPr lang="en-IE" dirty="0" err="1"/>
                  <a:t>indep</a:t>
                </a:r>
                <a:r>
                  <a:rPr lang="en-IE" dirty="0"/>
                  <a:t>. Binary classification problem</a:t>
                </a:r>
              </a:p>
              <a:p>
                <a:pPr lvl="1"/>
                <a:r>
                  <a:rPr lang="en-IE" dirty="0"/>
                  <a:t>Measures overall quality of separation of </a:t>
                </a:r>
                <a:r>
                  <a:rPr lang="en-IE" dirty="0" err="1"/>
                  <a:t>pos</a:t>
                </a:r>
                <a:r>
                  <a:rPr lang="en-IE" dirty="0"/>
                  <a:t>/neg labels</a:t>
                </a:r>
              </a:p>
              <a:p>
                <a:r>
                  <a:rPr lang="en-IE" dirty="0"/>
                  <a:t>Top-1 </a:t>
                </a:r>
                <a:r>
                  <a:rPr lang="en-IE" b="1" dirty="0"/>
                  <a:t>precision</a:t>
                </a:r>
              </a:p>
              <a:p>
                <a:pPr lvl="1"/>
                <a:r>
                  <a:rPr lang="en-IE" dirty="0"/>
                  <a:t>Not multi-label metric</a:t>
                </a:r>
              </a:p>
              <a:p>
                <a:pPr lvl="1"/>
                <a:r>
                  <a:rPr lang="en-IE" dirty="0"/>
                  <a:t> Portion of TP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ECD58E00-0DDA-DAF8-CCBC-1E1F9D5EA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8640" y="2489812"/>
                <a:ext cx="5281507" cy="3999124"/>
              </a:xfrm>
              <a:blipFill>
                <a:blip r:embed="rId3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BDC8E03-13A0-5F96-F4F0-0C20A6808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Our approach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6BD435-2E5A-9F78-0FB4-89F83A4754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E" dirty="0">
                <a:highlight>
                  <a:srgbClr val="FFFF00"/>
                </a:highlight>
              </a:rPr>
              <a:t>CMAP</a:t>
            </a:r>
            <a:endParaRPr lang="en-IE" dirty="0"/>
          </a:p>
          <a:p>
            <a:r>
              <a:rPr lang="en-IE" dirty="0"/>
              <a:t>Top-k </a:t>
            </a:r>
            <a:r>
              <a:rPr lang="en-IE" b="1" dirty="0"/>
              <a:t>accuracy</a:t>
            </a:r>
            <a:r>
              <a:rPr lang="en-IE" dirty="0"/>
              <a:t> (k=1 &amp; 5)</a:t>
            </a:r>
          </a:p>
          <a:p>
            <a:pPr lvl="1"/>
            <a:r>
              <a:rPr lang="en-IE" dirty="0"/>
              <a:t>K=1: Is most likely model prediction in targets?</a:t>
            </a:r>
          </a:p>
          <a:p>
            <a:pPr lvl="1"/>
            <a:r>
              <a:rPr lang="en-IE" dirty="0"/>
              <a:t>K=5: Is 1 of 5 most likely model predictions in targets?</a:t>
            </a:r>
          </a:p>
          <a:p>
            <a:r>
              <a:rPr lang="en-IE" dirty="0"/>
              <a:t>AUROC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09257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84965-805B-26A3-3A59-BF1566C1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76C5C3-A752-D7FE-97ED-538B5593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Classification 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E8584E-AC61-D4F9-60E4-9FC77D7C6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MixIT Paper [9]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A3D2D6-7DCF-9EA3-B8B7-8BA558D19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9275" y="2625373"/>
            <a:ext cx="5281613" cy="3634492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4E8B3D-2A53-3BF2-676A-2DC210C86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3" y="694902"/>
            <a:ext cx="5283202" cy="742638"/>
          </a:xfrm>
        </p:spPr>
        <p:txBody>
          <a:bodyPr/>
          <a:lstStyle/>
          <a:p>
            <a:r>
              <a:rPr lang="en-IE" dirty="0"/>
              <a:t>Our approach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6F3B843-C4D7-5CBD-9C3F-189B105CCE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06211" y="1385455"/>
            <a:ext cx="4217655" cy="489945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464B7CC-AE8A-01BF-1837-05089193CA5C}"/>
              </a:ext>
            </a:extLst>
          </p:cNvPr>
          <p:cNvSpPr txBox="1"/>
          <p:nvPr/>
        </p:nvSpPr>
        <p:spPr>
          <a:xfrm>
            <a:off x="454659" y="6259865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Source: [9]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4D2285-803E-F462-5F97-AC21A68AEBFB}"/>
              </a:ext>
            </a:extLst>
          </p:cNvPr>
          <p:cNvSpPr/>
          <p:nvPr/>
        </p:nvSpPr>
        <p:spPr>
          <a:xfrm>
            <a:off x="4661937" y="2088846"/>
            <a:ext cx="1162488" cy="3343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/>
              <a:t>precision</a:t>
            </a:r>
            <a:endParaRPr lang="en-IE" dirty="0"/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22F56067-0615-7B73-B351-C981AE96CC2C}"/>
              </a:ext>
            </a:extLst>
          </p:cNvPr>
          <p:cNvSpPr/>
          <p:nvPr/>
        </p:nvSpPr>
        <p:spPr>
          <a:xfrm>
            <a:off x="5307496" y="2433197"/>
            <a:ext cx="278295" cy="558481"/>
          </a:xfrm>
          <a:prstGeom prst="downArrow">
            <a:avLst/>
          </a:prstGeom>
          <a:ln>
            <a:solidFill>
              <a:schemeClr val="accent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1689DFB-2BE1-6873-37BD-F9274153E71A}"/>
              </a:ext>
            </a:extLst>
          </p:cNvPr>
          <p:cNvSpPr/>
          <p:nvPr/>
        </p:nvSpPr>
        <p:spPr>
          <a:xfrm>
            <a:off x="8953501" y="1625600"/>
            <a:ext cx="425450" cy="246420"/>
          </a:xfrm>
          <a:prstGeom prst="rect">
            <a:avLst/>
          </a:prstGeom>
          <a:solidFill>
            <a:schemeClr val="accent4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20B5B3-CD4F-9AD5-B397-C377E1FC11F2}"/>
              </a:ext>
            </a:extLst>
          </p:cNvPr>
          <p:cNvSpPr/>
          <p:nvPr/>
        </p:nvSpPr>
        <p:spPr>
          <a:xfrm>
            <a:off x="8937625" y="2410703"/>
            <a:ext cx="425450" cy="200296"/>
          </a:xfrm>
          <a:prstGeom prst="rect">
            <a:avLst/>
          </a:prstGeom>
          <a:solidFill>
            <a:schemeClr val="accent4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07CBDA2-B39C-922C-7E86-A246BA59A9FA}"/>
              </a:ext>
            </a:extLst>
          </p:cNvPr>
          <p:cNvSpPr/>
          <p:nvPr/>
        </p:nvSpPr>
        <p:spPr>
          <a:xfrm>
            <a:off x="8953501" y="3177904"/>
            <a:ext cx="425450" cy="200296"/>
          </a:xfrm>
          <a:prstGeom prst="rect">
            <a:avLst/>
          </a:prstGeom>
          <a:solidFill>
            <a:schemeClr val="accent6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DA3C706-D70D-1606-C9BA-9F3AAD45E830}"/>
              </a:ext>
            </a:extLst>
          </p:cNvPr>
          <p:cNvSpPr/>
          <p:nvPr/>
        </p:nvSpPr>
        <p:spPr>
          <a:xfrm>
            <a:off x="8953501" y="3945105"/>
            <a:ext cx="425450" cy="246420"/>
          </a:xfrm>
          <a:prstGeom prst="rect">
            <a:avLst/>
          </a:prstGeom>
          <a:solidFill>
            <a:schemeClr val="accent4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BDAA764-B716-0913-0FC1-F922BC6E06DE}"/>
              </a:ext>
            </a:extLst>
          </p:cNvPr>
          <p:cNvSpPr/>
          <p:nvPr/>
        </p:nvSpPr>
        <p:spPr>
          <a:xfrm>
            <a:off x="8937625" y="4730208"/>
            <a:ext cx="425450" cy="200296"/>
          </a:xfrm>
          <a:prstGeom prst="rect">
            <a:avLst/>
          </a:prstGeom>
          <a:solidFill>
            <a:schemeClr val="accent4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3AAA824-6786-10AF-4909-3065ACACBC22}"/>
              </a:ext>
            </a:extLst>
          </p:cNvPr>
          <p:cNvSpPr/>
          <p:nvPr/>
        </p:nvSpPr>
        <p:spPr>
          <a:xfrm>
            <a:off x="8953501" y="5497409"/>
            <a:ext cx="425450" cy="200296"/>
          </a:xfrm>
          <a:prstGeom prst="rect">
            <a:avLst/>
          </a:prstGeom>
          <a:solidFill>
            <a:schemeClr val="accent6">
              <a:alpha val="375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B53EE2A-CBDC-C7A8-BAD2-ED3B04B64B7A}"/>
              </a:ext>
            </a:extLst>
          </p:cNvPr>
          <p:cNvSpPr/>
          <p:nvPr/>
        </p:nvSpPr>
        <p:spPr>
          <a:xfrm>
            <a:off x="6425583" y="831243"/>
            <a:ext cx="2527918" cy="2273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Dawn chorus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83AED51-04B5-FAFF-5DD7-C9104E0D5C1C}"/>
                  </a:ext>
                </a:extLst>
              </p:cNvPr>
              <p:cNvSpPr/>
              <p:nvPr/>
            </p:nvSpPr>
            <p:spPr>
              <a:xfrm>
                <a:off x="6425583" y="181178"/>
                <a:ext cx="2527918" cy="227375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/>
                  <a:t>Noisy,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E" dirty="0"/>
                  <a:t> dawn chorus</a:t>
                </a:r>
              </a:p>
            </p:txBody>
          </p:sp>
        </mc:Choice>
        <mc:Fallback xmlns="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B83AED51-04B5-FAFF-5DD7-C9104E0D5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583" y="181178"/>
                <a:ext cx="2527918" cy="227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hteck 18">
            <a:extLst>
              <a:ext uri="{FF2B5EF4-FFF2-40B4-BE49-F238E27FC236}">
                <a16:creationId xmlns:a16="http://schemas.microsoft.com/office/drawing/2014/main" id="{3B5B72BE-8872-3DE5-F59E-D6DECB20E601}"/>
              </a:ext>
            </a:extLst>
          </p:cNvPr>
          <p:cNvSpPr/>
          <p:nvPr/>
        </p:nvSpPr>
        <p:spPr>
          <a:xfrm>
            <a:off x="9086233" y="838234"/>
            <a:ext cx="2527918" cy="50797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Mix + Sep. </a:t>
            </a:r>
            <a:r>
              <a:rPr lang="en-IE" b="1" dirty="0">
                <a:solidFill>
                  <a:srgbClr val="00B050"/>
                </a:solidFill>
              </a:rPr>
              <a:t>better</a:t>
            </a:r>
            <a:r>
              <a:rPr lang="en-IE" dirty="0"/>
              <a:t> than Mix only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9A2BD41-6642-177B-2733-50EC5467E2B7}"/>
              </a:ext>
            </a:extLst>
          </p:cNvPr>
          <p:cNvSpPr/>
          <p:nvPr/>
        </p:nvSpPr>
        <p:spPr>
          <a:xfrm>
            <a:off x="9086233" y="162456"/>
            <a:ext cx="2527918" cy="55211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Mix + Sep. </a:t>
            </a:r>
            <a:r>
              <a:rPr lang="en-IE" b="1" dirty="0">
                <a:solidFill>
                  <a:srgbClr val="FF0000"/>
                </a:solidFill>
              </a:rPr>
              <a:t>worse</a:t>
            </a:r>
            <a:r>
              <a:rPr lang="en-IE" dirty="0"/>
              <a:t> than Mix only</a:t>
            </a:r>
          </a:p>
        </p:txBody>
      </p:sp>
      <p:pic>
        <p:nvPicPr>
          <p:cNvPr id="22" name="Grafik 21" descr="Daumen hoch-Zeichen Silhouette">
            <a:extLst>
              <a:ext uri="{FF2B5EF4-FFF2-40B4-BE49-F238E27FC236}">
                <a16:creationId xmlns:a16="http://schemas.microsoft.com/office/drawing/2014/main" id="{50AAFB02-C1A0-8D12-1BD6-9FD8BBC3C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1754" y="3620704"/>
            <a:ext cx="292092" cy="292092"/>
          </a:xfrm>
          <a:prstGeom prst="rect">
            <a:avLst/>
          </a:prstGeom>
        </p:spPr>
      </p:pic>
      <p:pic>
        <p:nvPicPr>
          <p:cNvPr id="24" name="Grafik 23" descr="Daumen runter Silhouette">
            <a:extLst>
              <a:ext uri="{FF2B5EF4-FFF2-40B4-BE49-F238E27FC236}">
                <a16:creationId xmlns:a16="http://schemas.microsoft.com/office/drawing/2014/main" id="{87CFD5F9-FBF6-497A-DC62-FF6448111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7820" y="2163601"/>
            <a:ext cx="292092" cy="292092"/>
          </a:xfrm>
          <a:prstGeom prst="rect">
            <a:avLst/>
          </a:prstGeom>
          <a:effectLst>
            <a:outerShdw blurRad="50800" dist="50800" dir="5400000" sx="70000" sy="7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Grafik 24" descr="Daumen runter Silhouette">
            <a:extLst>
              <a:ext uri="{FF2B5EF4-FFF2-40B4-BE49-F238E27FC236}">
                <a16:creationId xmlns:a16="http://schemas.microsoft.com/office/drawing/2014/main" id="{3E8219B9-9A84-27AD-B703-B553A6F82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7820" y="2914012"/>
            <a:ext cx="292092" cy="292092"/>
          </a:xfrm>
          <a:prstGeom prst="rect">
            <a:avLst/>
          </a:prstGeom>
          <a:effectLst>
            <a:outerShdw blurRad="50800" dist="50800" dir="5400000" sx="70000" sy="7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" name="Grafik 25" descr="Daumen hoch-Zeichen Silhouette">
            <a:extLst>
              <a:ext uri="{FF2B5EF4-FFF2-40B4-BE49-F238E27FC236}">
                <a16:creationId xmlns:a16="http://schemas.microsoft.com/office/drawing/2014/main" id="{36BF082B-4EF3-3F56-72FC-1A3CE8AB2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1754" y="5895219"/>
            <a:ext cx="292092" cy="292092"/>
          </a:xfrm>
          <a:prstGeom prst="rect">
            <a:avLst/>
          </a:prstGeom>
        </p:spPr>
      </p:pic>
      <p:pic>
        <p:nvPicPr>
          <p:cNvPr id="27" name="Grafik 26" descr="Daumen runter Silhouette">
            <a:extLst>
              <a:ext uri="{FF2B5EF4-FFF2-40B4-BE49-F238E27FC236}">
                <a16:creationId xmlns:a16="http://schemas.microsoft.com/office/drawing/2014/main" id="{6011FFF8-4259-7785-B56C-3B88C614B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7820" y="4438116"/>
            <a:ext cx="292092" cy="292092"/>
          </a:xfrm>
          <a:prstGeom prst="rect">
            <a:avLst/>
          </a:prstGeom>
          <a:effectLst>
            <a:outerShdw blurRad="50800" dist="50800" dir="5400000" sx="70000" sy="7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8" name="Grafik 27" descr="Daumen runter Silhouette">
            <a:extLst>
              <a:ext uri="{FF2B5EF4-FFF2-40B4-BE49-F238E27FC236}">
                <a16:creationId xmlns:a16="http://schemas.microsoft.com/office/drawing/2014/main" id="{E0BF00E6-E7D4-7C11-7474-2170F80C6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7820" y="5188527"/>
            <a:ext cx="292092" cy="292092"/>
          </a:xfrm>
          <a:prstGeom prst="rect">
            <a:avLst/>
          </a:prstGeom>
          <a:effectLst>
            <a:outerShdw blurRad="50800" dist="50800" dir="5400000" sx="70000" sy="7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E8E8C1F-4ED6-B475-94D9-85B87BD57230}"/>
              </a:ext>
            </a:extLst>
          </p:cNvPr>
          <p:cNvSpPr/>
          <p:nvPr/>
        </p:nvSpPr>
        <p:spPr>
          <a:xfrm>
            <a:off x="2473747" y="5918055"/>
            <a:ext cx="765212" cy="269256"/>
          </a:xfrm>
          <a:prstGeom prst="rect">
            <a:avLst/>
          </a:prstGeom>
          <a:solidFill>
            <a:srgbClr val="FFFF00">
              <a:alpha val="3751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4FA58C5-AD78-2BCF-28EC-E8DE4D71EF34}"/>
              </a:ext>
            </a:extLst>
          </p:cNvPr>
          <p:cNvSpPr/>
          <p:nvPr/>
        </p:nvSpPr>
        <p:spPr>
          <a:xfrm>
            <a:off x="9560838" y="2181643"/>
            <a:ext cx="464511" cy="224892"/>
          </a:xfrm>
          <a:prstGeom prst="rect">
            <a:avLst/>
          </a:prstGeom>
          <a:solidFill>
            <a:srgbClr val="FFFF00">
              <a:alpha val="3751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726AE85-DA8D-387D-5D7A-90DCE76FC8AB}"/>
              </a:ext>
            </a:extLst>
          </p:cNvPr>
          <p:cNvSpPr/>
          <p:nvPr/>
        </p:nvSpPr>
        <p:spPr>
          <a:xfrm>
            <a:off x="9590162" y="4473500"/>
            <a:ext cx="435188" cy="234125"/>
          </a:xfrm>
          <a:prstGeom prst="rect">
            <a:avLst/>
          </a:prstGeom>
          <a:solidFill>
            <a:srgbClr val="FFFF00">
              <a:alpha val="3751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A955901-F043-796A-80AC-170249BC35A6}"/>
              </a:ext>
            </a:extLst>
          </p:cNvPr>
          <p:cNvSpPr/>
          <p:nvPr/>
        </p:nvSpPr>
        <p:spPr>
          <a:xfrm>
            <a:off x="2977116" y="2090817"/>
            <a:ext cx="1939830" cy="33439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/>
              <a:t>Sensitivity index</a:t>
            </a:r>
            <a:endParaRPr lang="en-IE" dirty="0"/>
          </a:p>
        </p:txBody>
      </p:sp>
      <p:sp>
        <p:nvSpPr>
          <p:cNvPr id="30" name="Pfeil nach unten 29">
            <a:extLst>
              <a:ext uri="{FF2B5EF4-FFF2-40B4-BE49-F238E27FC236}">
                <a16:creationId xmlns:a16="http://schemas.microsoft.com/office/drawing/2014/main" id="{C54C7019-1FD8-5CD3-0451-FFEF3063251F}"/>
              </a:ext>
            </a:extLst>
          </p:cNvPr>
          <p:cNvSpPr/>
          <p:nvPr/>
        </p:nvSpPr>
        <p:spPr>
          <a:xfrm>
            <a:off x="4400017" y="2424535"/>
            <a:ext cx="278295" cy="558481"/>
          </a:xfrm>
          <a:prstGeom prst="downArrow">
            <a:avLst/>
          </a:prstGeom>
          <a:ln>
            <a:solidFill>
              <a:schemeClr val="accent1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045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6" grpId="0" animBg="1"/>
      <p:bldP spid="21" grpId="0" animBg="1"/>
      <p:bldP spid="23" grpId="0" animBg="1"/>
      <p:bldP spid="29" grpId="0" animBg="1"/>
      <p:bldP spid="29" grpId="1" animBg="1"/>
      <p:bldP spid="30" grpId="0" animBg="1"/>
      <p:bldP spid="3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52694-1E6F-82DD-61C9-3908D0DF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Difference to MixIT Paper [9]: Classifier evaluation dataset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E90F8A-9649-268E-112C-E1A88ABEF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Paper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DE3A9016-ACFA-A033-FA3E-4FC5217A58C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dirty="0">
                    <a:solidFill>
                      <a:srgbClr val="0070C0"/>
                    </a:solidFill>
                  </a:rPr>
                  <a:t>Sapsucker Woods Dataset (SSW)</a:t>
                </a:r>
              </a:p>
              <a:p>
                <a:r>
                  <a:rPr lang="en-IE" dirty="0">
                    <a:solidFill>
                      <a:srgbClr val="7030A0"/>
                    </a:solidFill>
                  </a:rPr>
                  <a:t>High Sierras Dataset (HSN)</a:t>
                </a:r>
              </a:p>
              <a:p>
                <a:pPr lvl="1"/>
                <a:r>
                  <a:rPr lang="en-IE" dirty="0"/>
                  <a:t>4928 labelled 5s segments</a:t>
                </a:r>
              </a:p>
              <a:p>
                <a:pPr lvl="1"/>
                <a:r>
                  <a:rPr lang="en-IE" dirty="0"/>
                  <a:t>18 species (incl. 16 species with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IE" dirty="0"/>
                  <a:t> 5 examples)</a:t>
                </a:r>
              </a:p>
              <a:p>
                <a:pPr lvl="1"/>
                <a:r>
                  <a:rPr lang="en-IE" dirty="0"/>
                  <a:t>4-8am: dawn chorus [9] </a:t>
                </a:r>
                <a:r>
                  <a:rPr lang="en-IE" b="1" dirty="0"/>
                  <a:t>BUT</a:t>
                </a:r>
                <a:r>
                  <a:rPr lang="en-IE" dirty="0"/>
                  <a:t> </a:t>
                </a:r>
                <a:br>
                  <a:rPr lang="en-IE" dirty="0"/>
                </a:br>
                <a:r>
                  <a:rPr lang="en-IE" dirty="0"/>
                  <a:t>J</a:t>
                </a:r>
                <a:r>
                  <a:rPr lang="de-DE" dirty="0" err="1"/>
                  <a:t>uly</a:t>
                </a:r>
                <a:r>
                  <a:rPr lang="de-DE" dirty="0"/>
                  <a:t> 9 and 12, 2015 </a:t>
                </a:r>
                <a:r>
                  <a:rPr lang="de-DE" dirty="0" err="1"/>
                  <a:t>from</a:t>
                </a:r>
                <a:r>
                  <a:rPr lang="de-DE" dirty="0"/>
                  <a:t> 06:10-09:10 am [13]  </a:t>
                </a:r>
                <a:endParaRPr lang="en-IE" dirty="0"/>
              </a:p>
              <a:p>
                <a:r>
                  <a:rPr lang="en-IE" dirty="0"/>
                  <a:t>Caples Dataset (CAP) 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DE3A9016-ACFA-A033-FA3E-4FC5217A5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62" b="-34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CCF6C6-C394-65B3-882B-A25D23E59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OUR Approach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F8430AC-DAC7-3D67-687A-AFDEE8F511E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E" dirty="0">
                <a:solidFill>
                  <a:srgbClr val="7030A0"/>
                </a:solidFill>
              </a:rPr>
              <a:t>HSN</a:t>
            </a:r>
          </a:p>
          <a:p>
            <a:r>
              <a:rPr lang="en-IE" dirty="0"/>
              <a:t>NBP (</a:t>
            </a:r>
            <a:r>
              <a:rPr lang="en-IE" dirty="0" err="1"/>
              <a:t>BirdSet</a:t>
            </a:r>
            <a:r>
              <a:rPr lang="en-IE" dirty="0"/>
              <a:t>)</a:t>
            </a:r>
          </a:p>
          <a:p>
            <a:r>
              <a:rPr lang="en-IE" dirty="0"/>
              <a:t>PER (</a:t>
            </a:r>
            <a:r>
              <a:rPr lang="en-IE" dirty="0" err="1"/>
              <a:t>BirdSet</a:t>
            </a:r>
            <a:r>
              <a:rPr lang="en-I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3467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377E928-483E-A389-3DA2-9CA66A9F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Classifier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58056DD-165C-740B-7B7E-2E9381FC6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E" dirty="0"/>
                  <a:t>MixIT paper [9] uses different classifier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IE" dirty="0"/>
                  <a:t>trained on unseparated data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IE" dirty="0" err="1"/>
                  <a:t>EfficentNet</a:t>
                </a:r>
                <a:r>
                  <a:rPr lang="en-IE" dirty="0"/>
                  <a:t> architecture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E" dirty="0"/>
                  <a:t> Perch </a:t>
                </a:r>
              </a:p>
              <a:p>
                <a:r>
                  <a:rPr lang="en-IE" dirty="0"/>
                  <a:t>Perch was trained on unseparated data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IE" dirty="0"/>
                  <a:t>Different preprocessing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IE" dirty="0"/>
                  <a:t>Perch performs worse on separated data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58056DD-165C-740B-7B7E-2E9381FC6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31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9DD2F-8616-30BB-42E7-E7ECB2B5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Mixture of Mixtures (</a:t>
            </a:r>
            <a:r>
              <a:rPr lang="en-IE" dirty="0" err="1"/>
              <a:t>MoMs</a:t>
            </a:r>
            <a:r>
              <a:rPr lang="en-IE" dirty="0"/>
              <a:t>)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A79C80A5-FF1B-7FDC-A864-A9C51E6DD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6874" b="72987"/>
          <a:stretch/>
        </p:blipFill>
        <p:spPr>
          <a:xfrm>
            <a:off x="2474935" y="2241779"/>
            <a:ext cx="1624439" cy="1019554"/>
          </a:xfrm>
          <a:prstGeom prst="rect">
            <a:avLst/>
          </a:prstGeom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0EA0D327-72BD-4416-6080-97679FF8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" t="72051" r="86868" b="936"/>
          <a:stretch/>
        </p:blipFill>
        <p:spPr>
          <a:xfrm>
            <a:off x="2474934" y="4067289"/>
            <a:ext cx="1624439" cy="1019554"/>
          </a:xfrm>
          <a:prstGeom prst="rect">
            <a:avLst/>
          </a:prstGeom>
        </p:spPr>
      </p:pic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2329B518-F9CF-08D2-24F4-391AC541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99" t="41760" r="75749" b="42443"/>
          <a:stretch/>
        </p:blipFill>
        <p:spPr>
          <a:xfrm>
            <a:off x="5062653" y="3330223"/>
            <a:ext cx="1569977" cy="696951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526A85EA-5B7B-5C05-A71C-6D146178A3CF}"/>
              </a:ext>
            </a:extLst>
          </p:cNvPr>
          <p:cNvSpPr/>
          <p:nvPr/>
        </p:nvSpPr>
        <p:spPr>
          <a:xfrm>
            <a:off x="4316258" y="2294636"/>
            <a:ext cx="433137" cy="2768127"/>
          </a:xfrm>
          <a:prstGeom prst="rightBrace">
            <a:avLst>
              <a:gd name="adj1" fmla="val 8333"/>
              <a:gd name="adj2" fmla="val 50433"/>
            </a:avLst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Plus 11">
            <a:extLst>
              <a:ext uri="{FF2B5EF4-FFF2-40B4-BE49-F238E27FC236}">
                <a16:creationId xmlns:a16="http://schemas.microsoft.com/office/drawing/2014/main" id="{71DFB811-6F6C-2D67-4ED9-2CD2E116290E}"/>
              </a:ext>
            </a:extLst>
          </p:cNvPr>
          <p:cNvSpPr/>
          <p:nvPr/>
        </p:nvSpPr>
        <p:spPr>
          <a:xfrm>
            <a:off x="3161227" y="3466572"/>
            <a:ext cx="433137" cy="39587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3194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A17D01-89E6-5DB3-EB40-1A89E42D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Classifier loss (BCE)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FB17429-A77B-EF7F-E163-8E3BB8437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Binary Cross Entropy loss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Our approach</a:t>
                </a:r>
              </a:p>
              <a:p>
                <a:pPr lvl="1"/>
                <a:r>
                  <a:rPr lang="en-IE" dirty="0"/>
                  <a:t>Lower classifier loss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E" dirty="0"/>
                  <a:t> better</a:t>
                </a:r>
              </a:p>
              <a:p>
                <a:pPr lvl="2"/>
                <a:r>
                  <a:rPr lang="en-IE" dirty="0"/>
                  <a:t>Model has high confidence in true “</a:t>
                </a:r>
                <a:r>
                  <a:rPr lang="en-IE" dirty="0">
                    <a:solidFill>
                      <a:schemeClr val="accent2"/>
                    </a:solidFill>
                  </a:rPr>
                  <a:t>bird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E" dirty="0">
                    <a:solidFill>
                      <a:schemeClr val="accent2"/>
                    </a:solidFill>
                  </a:rPr>
                  <a:t> is present</a:t>
                </a:r>
                <a:r>
                  <a:rPr lang="en-IE" dirty="0"/>
                  <a:t>” predictions OR</a:t>
                </a:r>
              </a:p>
              <a:p>
                <a:pPr lvl="2"/>
                <a:r>
                  <a:rPr lang="en-IE" dirty="0"/>
                  <a:t>Model has high confidence in true “</a:t>
                </a:r>
                <a:r>
                  <a:rPr lang="en-IE" dirty="0">
                    <a:solidFill>
                      <a:schemeClr val="accent6"/>
                    </a:solidFill>
                  </a:rPr>
                  <a:t>bird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E" dirty="0">
                    <a:solidFill>
                      <a:schemeClr val="accent6"/>
                    </a:solidFill>
                  </a:rPr>
                  <a:t> is not present</a:t>
                </a:r>
                <a:r>
                  <a:rPr lang="en-IE" dirty="0"/>
                  <a:t>” predictions </a:t>
                </a:r>
              </a:p>
              <a:p>
                <a:pPr lvl="1"/>
                <a:endParaRPr lang="en-IE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CFB17429-A77B-EF7F-E163-8E3BB8437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1" t="-846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745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5AA19-9892-B307-FD04-1A6210DE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Sound separation results (NBP 1)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890043-2003-ACBB-C784-986E7DECA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19" r="519"/>
          <a:stretch/>
        </p:blipFill>
        <p:spPr>
          <a:xfrm>
            <a:off x="3892029" y="2048404"/>
            <a:ext cx="8262498" cy="416631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2CD211E-4AA2-B036-D841-B3301CE62F34}"/>
              </a:ext>
            </a:extLst>
          </p:cNvPr>
          <p:cNvSpPr/>
          <p:nvPr/>
        </p:nvSpPr>
        <p:spPr>
          <a:xfrm>
            <a:off x="1875225" y="1713829"/>
            <a:ext cx="1735018" cy="515326"/>
          </a:xfrm>
          <a:prstGeom prst="rect">
            <a:avLst/>
          </a:prstGeom>
          <a:solidFill>
            <a:srgbClr val="94BFDC"/>
          </a:solidFill>
          <a:ln>
            <a:solidFill>
              <a:srgbClr val="94BFDC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Original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BBB7218-6698-8F98-9553-B403402CE237}"/>
              </a:ext>
            </a:extLst>
          </p:cNvPr>
          <p:cNvSpPr/>
          <p:nvPr/>
        </p:nvSpPr>
        <p:spPr>
          <a:xfrm>
            <a:off x="1875225" y="2689988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0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4A72A22-6B05-77C0-CD94-079E4BB6E570}"/>
              </a:ext>
            </a:extLst>
          </p:cNvPr>
          <p:cNvSpPr/>
          <p:nvPr/>
        </p:nvSpPr>
        <p:spPr>
          <a:xfrm>
            <a:off x="1875225" y="3678246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F679FB0-18D7-47BE-BB58-E5D486291E2F}"/>
              </a:ext>
            </a:extLst>
          </p:cNvPr>
          <p:cNvSpPr/>
          <p:nvPr/>
        </p:nvSpPr>
        <p:spPr>
          <a:xfrm>
            <a:off x="1875225" y="4625705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55452E-3A1F-FBCC-6A2B-A3204B5891C1}"/>
              </a:ext>
            </a:extLst>
          </p:cNvPr>
          <p:cNvSpPr/>
          <p:nvPr/>
        </p:nvSpPr>
        <p:spPr>
          <a:xfrm>
            <a:off x="1875225" y="5572543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3</a:t>
            </a:r>
          </a:p>
        </p:txBody>
      </p:sp>
      <p:pic>
        <p:nvPicPr>
          <p:cNvPr id="23" name="NBP_orginal.flac">
            <a:hlinkClick r:id="" action="ppaction://media"/>
            <a:extLst>
              <a:ext uri="{FF2B5EF4-FFF2-40B4-BE49-F238E27FC236}">
                <a16:creationId xmlns:a16="http://schemas.microsoft.com/office/drawing/2014/main" id="{3B20A38A-A2DF-D37A-0F6E-E09031300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2779" y="1712478"/>
            <a:ext cx="316346" cy="316346"/>
          </a:xfrm>
          <a:prstGeom prst="rect">
            <a:avLst/>
          </a:prstGeom>
          <a:solidFill>
            <a:srgbClr val="94BFDC"/>
          </a:solidFill>
        </p:spPr>
      </p:pic>
      <p:pic>
        <p:nvPicPr>
          <p:cNvPr id="24" name="NBP_separation0.flac">
            <a:hlinkClick r:id="" action="ppaction://media"/>
            <a:extLst>
              <a:ext uri="{FF2B5EF4-FFF2-40B4-BE49-F238E27FC236}">
                <a16:creationId xmlns:a16="http://schemas.microsoft.com/office/drawing/2014/main" id="{FC5AF52F-8FEB-C8F6-13EA-A07817CD4B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2779" y="2632154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25" name="NBP_separation1.flac">
            <a:hlinkClick r:id="" action="ppaction://media"/>
            <a:extLst>
              <a:ext uri="{FF2B5EF4-FFF2-40B4-BE49-F238E27FC236}">
                <a16:creationId xmlns:a16="http://schemas.microsoft.com/office/drawing/2014/main" id="{8E4591AA-5CF7-A9D1-1942-6072FFC9358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2778" y="3678675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26" name="NBP_separation2.flac">
            <a:hlinkClick r:id="" action="ppaction://media"/>
            <a:extLst>
              <a:ext uri="{FF2B5EF4-FFF2-40B4-BE49-F238E27FC236}">
                <a16:creationId xmlns:a16="http://schemas.microsoft.com/office/drawing/2014/main" id="{F9D4B0A2-07FB-06FF-B172-4D0880C8DDE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2778" y="4567023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27" name="NBP_separation3.flac">
            <a:hlinkClick r:id="" action="ppaction://media"/>
            <a:extLst>
              <a:ext uri="{FF2B5EF4-FFF2-40B4-BE49-F238E27FC236}">
                <a16:creationId xmlns:a16="http://schemas.microsoft.com/office/drawing/2014/main" id="{E45B0B73-FC39-0682-3A75-36D63EA8306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2778" y="5571193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F4C1FC98-C20B-6A82-BBBC-13260F9A90C5}"/>
              </a:ext>
            </a:extLst>
          </p:cNvPr>
          <p:cNvSpPr/>
          <p:nvPr/>
        </p:nvSpPr>
        <p:spPr>
          <a:xfrm>
            <a:off x="3818210" y="1971492"/>
            <a:ext cx="4125354" cy="217761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EB300E2-98C8-8F44-8CC5-2829D04A55EB}"/>
              </a:ext>
            </a:extLst>
          </p:cNvPr>
          <p:cNvSpPr/>
          <p:nvPr/>
        </p:nvSpPr>
        <p:spPr>
          <a:xfrm>
            <a:off x="8104894" y="1971492"/>
            <a:ext cx="4055187" cy="217761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CEA99FA-FCEE-05D5-FA0C-B75DE4AF5F88}"/>
              </a:ext>
            </a:extLst>
          </p:cNvPr>
          <p:cNvSpPr/>
          <p:nvPr/>
        </p:nvSpPr>
        <p:spPr>
          <a:xfrm>
            <a:off x="3821862" y="4047512"/>
            <a:ext cx="4125354" cy="217761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A29B5BE-582E-38CD-14DB-1732AF569FD8}"/>
              </a:ext>
            </a:extLst>
          </p:cNvPr>
          <p:cNvSpPr/>
          <p:nvPr/>
        </p:nvSpPr>
        <p:spPr>
          <a:xfrm>
            <a:off x="8099340" y="4047512"/>
            <a:ext cx="4055187" cy="217761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5143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12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512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512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512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5AA19-9892-B307-FD04-1A6210DE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Sound separation results (NBP 2)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890043-2003-ACBB-C784-986E7DECA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967" b="967"/>
          <a:stretch/>
        </p:blipFill>
        <p:spPr>
          <a:xfrm>
            <a:off x="5563758" y="2083508"/>
            <a:ext cx="6488936" cy="327201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8B1E72E-F3FC-061D-9D43-3C5112E90988}"/>
              </a:ext>
            </a:extLst>
          </p:cNvPr>
          <p:cNvSpPr/>
          <p:nvPr/>
        </p:nvSpPr>
        <p:spPr>
          <a:xfrm>
            <a:off x="3620147" y="1771162"/>
            <a:ext cx="1735018" cy="515326"/>
          </a:xfrm>
          <a:prstGeom prst="rect">
            <a:avLst/>
          </a:prstGeom>
          <a:solidFill>
            <a:srgbClr val="94BFDC"/>
          </a:solidFill>
          <a:ln>
            <a:solidFill>
              <a:srgbClr val="94BFDC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Original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9B379B-86A6-4735-BD92-74D063D2F4DD}"/>
              </a:ext>
            </a:extLst>
          </p:cNvPr>
          <p:cNvSpPr/>
          <p:nvPr/>
        </p:nvSpPr>
        <p:spPr>
          <a:xfrm>
            <a:off x="3620147" y="2747321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0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5B3F896-B0AC-F8EC-3ACC-D4F0894937AE}"/>
              </a:ext>
            </a:extLst>
          </p:cNvPr>
          <p:cNvSpPr/>
          <p:nvPr/>
        </p:nvSpPr>
        <p:spPr>
          <a:xfrm>
            <a:off x="3620147" y="3735579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9E396EC-1A43-D924-D6AB-E67C268EA230}"/>
              </a:ext>
            </a:extLst>
          </p:cNvPr>
          <p:cNvSpPr/>
          <p:nvPr/>
        </p:nvSpPr>
        <p:spPr>
          <a:xfrm>
            <a:off x="3620147" y="4683038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8000814-3648-5FB9-EF82-EE76B107D830}"/>
              </a:ext>
            </a:extLst>
          </p:cNvPr>
          <p:cNvSpPr/>
          <p:nvPr/>
        </p:nvSpPr>
        <p:spPr>
          <a:xfrm>
            <a:off x="3620147" y="5629876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3</a:t>
            </a:r>
          </a:p>
        </p:txBody>
      </p:sp>
      <p:pic>
        <p:nvPicPr>
          <p:cNvPr id="26" name="NBP_orginal.flac">
            <a:hlinkClick r:id="" action="ppaction://media"/>
            <a:extLst>
              <a:ext uri="{FF2B5EF4-FFF2-40B4-BE49-F238E27FC236}">
                <a16:creationId xmlns:a16="http://schemas.microsoft.com/office/drawing/2014/main" id="{7E5B41B8-4590-3798-62BB-7DFE86942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13346" y="1713345"/>
            <a:ext cx="315480" cy="315480"/>
          </a:xfrm>
          <a:prstGeom prst="rect">
            <a:avLst/>
          </a:prstGeom>
          <a:solidFill>
            <a:srgbClr val="94BFDC"/>
          </a:solidFill>
        </p:spPr>
      </p:pic>
      <p:pic>
        <p:nvPicPr>
          <p:cNvPr id="27" name="NBP_separation0.flac">
            <a:hlinkClick r:id="" action="ppaction://media"/>
            <a:extLst>
              <a:ext uri="{FF2B5EF4-FFF2-40B4-BE49-F238E27FC236}">
                <a16:creationId xmlns:a16="http://schemas.microsoft.com/office/drawing/2014/main" id="{5CE955E2-ACB8-9D7C-620E-16036E64AC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12481" y="2633021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28" name="NBP_separation1.flac">
            <a:hlinkClick r:id="" action="ppaction://media"/>
            <a:extLst>
              <a:ext uri="{FF2B5EF4-FFF2-40B4-BE49-F238E27FC236}">
                <a16:creationId xmlns:a16="http://schemas.microsoft.com/office/drawing/2014/main" id="{52675A4F-6215-3D75-8D13-0C0B5179E40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12480" y="3676897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29" name="NBP_separation2.flac">
            <a:hlinkClick r:id="" action="ppaction://media"/>
            <a:extLst>
              <a:ext uri="{FF2B5EF4-FFF2-40B4-BE49-F238E27FC236}">
                <a16:creationId xmlns:a16="http://schemas.microsoft.com/office/drawing/2014/main" id="{A67EFBDE-ADAD-E244-935D-0E3FAAC19A0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12479" y="4562600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30" name="NBP_separation3.flac">
            <a:hlinkClick r:id="" action="ppaction://media"/>
            <a:extLst>
              <a:ext uri="{FF2B5EF4-FFF2-40B4-BE49-F238E27FC236}">
                <a16:creationId xmlns:a16="http://schemas.microsoft.com/office/drawing/2014/main" id="{58DD51A1-BBC3-37CA-0C35-9B22220117C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12479" y="5505702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04B7A01F-E0D3-B8A0-B166-FF09A6BFC18E}"/>
              </a:ext>
            </a:extLst>
          </p:cNvPr>
          <p:cNvSpPr/>
          <p:nvPr/>
        </p:nvSpPr>
        <p:spPr>
          <a:xfrm>
            <a:off x="5450816" y="2010962"/>
            <a:ext cx="3235983" cy="18373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3736EA8-A4F0-3550-6E00-6FF5F64170A5}"/>
              </a:ext>
            </a:extLst>
          </p:cNvPr>
          <p:cNvSpPr/>
          <p:nvPr/>
        </p:nvSpPr>
        <p:spPr>
          <a:xfrm>
            <a:off x="8833999" y="2014577"/>
            <a:ext cx="3274790" cy="18373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5D248AE-038C-C012-1FFA-84E87BDAF0DA}"/>
              </a:ext>
            </a:extLst>
          </p:cNvPr>
          <p:cNvSpPr/>
          <p:nvPr/>
        </p:nvSpPr>
        <p:spPr>
          <a:xfrm>
            <a:off x="5502364" y="3709920"/>
            <a:ext cx="3184435" cy="170028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9926E86-5B51-A3C2-6FFB-4D2A39F01494}"/>
              </a:ext>
            </a:extLst>
          </p:cNvPr>
          <p:cNvSpPr/>
          <p:nvPr/>
        </p:nvSpPr>
        <p:spPr>
          <a:xfrm>
            <a:off x="8828703" y="3719513"/>
            <a:ext cx="3274790" cy="1690688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90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2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12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512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512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5AA19-9892-B307-FD04-1A6210DE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Sound separation results (HSN 1)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890043-2003-ACBB-C784-986E7DECA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89" r="89"/>
          <a:stretch/>
        </p:blipFill>
        <p:spPr>
          <a:xfrm>
            <a:off x="5485612" y="2145787"/>
            <a:ext cx="6508561" cy="339734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8B1E72E-F3FC-061D-9D43-3C5112E90988}"/>
              </a:ext>
            </a:extLst>
          </p:cNvPr>
          <p:cNvSpPr/>
          <p:nvPr/>
        </p:nvSpPr>
        <p:spPr>
          <a:xfrm>
            <a:off x="3620147" y="1771162"/>
            <a:ext cx="1735018" cy="515326"/>
          </a:xfrm>
          <a:prstGeom prst="rect">
            <a:avLst/>
          </a:prstGeom>
          <a:solidFill>
            <a:srgbClr val="94BFDC"/>
          </a:solidFill>
          <a:ln>
            <a:solidFill>
              <a:srgbClr val="94BFDC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Original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9B379B-86A6-4735-BD92-74D063D2F4DD}"/>
              </a:ext>
            </a:extLst>
          </p:cNvPr>
          <p:cNvSpPr/>
          <p:nvPr/>
        </p:nvSpPr>
        <p:spPr>
          <a:xfrm>
            <a:off x="3620147" y="2747321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0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5B3F896-B0AC-F8EC-3ACC-D4F0894937AE}"/>
              </a:ext>
            </a:extLst>
          </p:cNvPr>
          <p:cNvSpPr/>
          <p:nvPr/>
        </p:nvSpPr>
        <p:spPr>
          <a:xfrm>
            <a:off x="3620147" y="3735579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9E396EC-1A43-D924-D6AB-E67C268EA230}"/>
              </a:ext>
            </a:extLst>
          </p:cNvPr>
          <p:cNvSpPr/>
          <p:nvPr/>
        </p:nvSpPr>
        <p:spPr>
          <a:xfrm>
            <a:off x="3620147" y="4683038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8000814-3648-5FB9-EF82-EE76B107D830}"/>
              </a:ext>
            </a:extLst>
          </p:cNvPr>
          <p:cNvSpPr/>
          <p:nvPr/>
        </p:nvSpPr>
        <p:spPr>
          <a:xfrm>
            <a:off x="3620147" y="5629876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3</a:t>
            </a:r>
          </a:p>
        </p:txBody>
      </p:sp>
      <p:pic>
        <p:nvPicPr>
          <p:cNvPr id="3" name="orginal.flac">
            <a:hlinkClick r:id="" action="ppaction://media"/>
            <a:extLst>
              <a:ext uri="{FF2B5EF4-FFF2-40B4-BE49-F238E27FC236}">
                <a16:creationId xmlns:a16="http://schemas.microsoft.com/office/drawing/2014/main" id="{D8C220F2-C2A7-A32E-1774-4A0FE8251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926221" y="1756581"/>
            <a:ext cx="316345" cy="316345"/>
          </a:xfrm>
          <a:prstGeom prst="rect">
            <a:avLst/>
          </a:prstGeom>
          <a:solidFill>
            <a:srgbClr val="94BFDC"/>
          </a:solidFill>
        </p:spPr>
      </p:pic>
      <p:pic>
        <p:nvPicPr>
          <p:cNvPr id="4" name="separation0.flac">
            <a:hlinkClick r:id="" action="ppaction://media"/>
            <a:extLst>
              <a:ext uri="{FF2B5EF4-FFF2-40B4-BE49-F238E27FC236}">
                <a16:creationId xmlns:a16="http://schemas.microsoft.com/office/drawing/2014/main" id="{9E7057D5-FEDB-36F9-A9E2-F4B36EB501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926220" y="2671978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5" name="separation1.flac">
            <a:hlinkClick r:id="" action="ppaction://media"/>
            <a:extLst>
              <a:ext uri="{FF2B5EF4-FFF2-40B4-BE49-F238E27FC236}">
                <a16:creationId xmlns:a16="http://schemas.microsoft.com/office/drawing/2014/main" id="{C3DE1BA7-F303-4A44-B37D-A290304A4BD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926220" y="3676897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7" name="separation2.flac">
            <a:hlinkClick r:id="" action="ppaction://media"/>
            <a:extLst>
              <a:ext uri="{FF2B5EF4-FFF2-40B4-BE49-F238E27FC236}">
                <a16:creationId xmlns:a16="http://schemas.microsoft.com/office/drawing/2014/main" id="{3720A130-99D9-CA22-76F8-95D68CB730D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926220" y="4615758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8" name="separation3.flac">
            <a:hlinkClick r:id="" action="ppaction://media"/>
            <a:extLst>
              <a:ext uri="{FF2B5EF4-FFF2-40B4-BE49-F238E27FC236}">
                <a16:creationId xmlns:a16="http://schemas.microsoft.com/office/drawing/2014/main" id="{41E98CBD-6C44-DC23-DB0D-AAB078337E5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926220" y="5566989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8D61B31-C6F7-B583-D65F-B7A3BD109746}"/>
              </a:ext>
            </a:extLst>
          </p:cNvPr>
          <p:cNvSpPr/>
          <p:nvPr/>
        </p:nvSpPr>
        <p:spPr>
          <a:xfrm>
            <a:off x="5464345" y="2072925"/>
            <a:ext cx="3211821" cy="182858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06C0D7D-D2E0-E3CF-37B8-D2B5516FB954}"/>
              </a:ext>
            </a:extLst>
          </p:cNvPr>
          <p:cNvSpPr/>
          <p:nvPr/>
        </p:nvSpPr>
        <p:spPr>
          <a:xfrm>
            <a:off x="8780835" y="2078375"/>
            <a:ext cx="3234606" cy="18373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0E1B7F2-44AC-9DAE-79E5-2BC429001865}"/>
              </a:ext>
            </a:extLst>
          </p:cNvPr>
          <p:cNvSpPr/>
          <p:nvPr/>
        </p:nvSpPr>
        <p:spPr>
          <a:xfrm>
            <a:off x="5355164" y="3773718"/>
            <a:ext cx="3331636" cy="18373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92875F7-44D1-170E-049F-5ED95002A57D}"/>
              </a:ext>
            </a:extLst>
          </p:cNvPr>
          <p:cNvSpPr/>
          <p:nvPr/>
        </p:nvSpPr>
        <p:spPr>
          <a:xfrm>
            <a:off x="8780834" y="3773718"/>
            <a:ext cx="3234606" cy="18373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67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5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5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15D153F-9543-9694-FB22-264D10CD6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2BA8B-D5AD-FED8-0FF9-E602F298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Sound separation results (HSN 2)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53C748-5098-390F-211A-F771965A2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457" b="457"/>
          <a:stretch/>
        </p:blipFill>
        <p:spPr>
          <a:xfrm>
            <a:off x="5501048" y="2162200"/>
            <a:ext cx="6508561" cy="339734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676684FD-197C-A8C9-FB67-8D1D7D786FC0}"/>
              </a:ext>
            </a:extLst>
          </p:cNvPr>
          <p:cNvSpPr/>
          <p:nvPr/>
        </p:nvSpPr>
        <p:spPr>
          <a:xfrm>
            <a:off x="3620147" y="1771162"/>
            <a:ext cx="1735018" cy="515326"/>
          </a:xfrm>
          <a:prstGeom prst="rect">
            <a:avLst/>
          </a:prstGeom>
          <a:solidFill>
            <a:srgbClr val="94BFDC"/>
          </a:solidFill>
          <a:ln>
            <a:solidFill>
              <a:srgbClr val="94BFDC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Original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711C655-7AC2-EE78-C9D9-3F645F5B0B0F}"/>
              </a:ext>
            </a:extLst>
          </p:cNvPr>
          <p:cNvSpPr/>
          <p:nvPr/>
        </p:nvSpPr>
        <p:spPr>
          <a:xfrm>
            <a:off x="3620147" y="2747321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0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4E6DCD9-B49E-9315-250C-ED7FFAE6C4CA}"/>
              </a:ext>
            </a:extLst>
          </p:cNvPr>
          <p:cNvSpPr/>
          <p:nvPr/>
        </p:nvSpPr>
        <p:spPr>
          <a:xfrm>
            <a:off x="3620147" y="3735579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59EB470-2141-F97D-BA3F-297031695115}"/>
              </a:ext>
            </a:extLst>
          </p:cNvPr>
          <p:cNvSpPr/>
          <p:nvPr/>
        </p:nvSpPr>
        <p:spPr>
          <a:xfrm>
            <a:off x="3620147" y="4683038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29B5D98-DC8E-ED48-CBCE-5C7F90188D24}"/>
              </a:ext>
            </a:extLst>
          </p:cNvPr>
          <p:cNvSpPr/>
          <p:nvPr/>
        </p:nvSpPr>
        <p:spPr>
          <a:xfrm>
            <a:off x="3620147" y="5629876"/>
            <a:ext cx="1735018" cy="515326"/>
          </a:xfrm>
          <a:prstGeom prst="rect">
            <a:avLst/>
          </a:prstGeom>
          <a:solidFill>
            <a:srgbClr val="F48E33"/>
          </a:solidFill>
          <a:ln>
            <a:solidFill>
              <a:srgbClr val="F48E33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Source 3</a:t>
            </a:r>
          </a:p>
        </p:txBody>
      </p:sp>
      <p:pic>
        <p:nvPicPr>
          <p:cNvPr id="3" name="orginal.flac">
            <a:hlinkClick r:id="" action="ppaction://media"/>
            <a:extLst>
              <a:ext uri="{FF2B5EF4-FFF2-40B4-BE49-F238E27FC236}">
                <a16:creationId xmlns:a16="http://schemas.microsoft.com/office/drawing/2014/main" id="{56699743-7448-8C3F-FAB2-2C82E2E25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8048" y="1712480"/>
            <a:ext cx="316345" cy="316345"/>
          </a:xfrm>
          <a:prstGeom prst="rect">
            <a:avLst/>
          </a:prstGeom>
          <a:solidFill>
            <a:srgbClr val="94BFDC"/>
          </a:solidFill>
        </p:spPr>
      </p:pic>
      <p:pic>
        <p:nvPicPr>
          <p:cNvPr id="4" name="separation0.flac">
            <a:hlinkClick r:id="" action="ppaction://media"/>
            <a:extLst>
              <a:ext uri="{FF2B5EF4-FFF2-40B4-BE49-F238E27FC236}">
                <a16:creationId xmlns:a16="http://schemas.microsoft.com/office/drawing/2014/main" id="{C8C61038-6C79-43AD-4CE2-284AF13A546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8047" y="2632156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5" name="separation1.flac">
            <a:hlinkClick r:id="" action="ppaction://media"/>
            <a:extLst>
              <a:ext uri="{FF2B5EF4-FFF2-40B4-BE49-F238E27FC236}">
                <a16:creationId xmlns:a16="http://schemas.microsoft.com/office/drawing/2014/main" id="{D0BF06C8-BC4E-B65D-15E1-313975907CA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8046" y="3676897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7" name="separation2.flac">
            <a:hlinkClick r:id="" action="ppaction://media"/>
            <a:extLst>
              <a:ext uri="{FF2B5EF4-FFF2-40B4-BE49-F238E27FC236}">
                <a16:creationId xmlns:a16="http://schemas.microsoft.com/office/drawing/2014/main" id="{B0861A58-B8CF-9A98-D778-98B16BF7BB3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8047" y="4622872"/>
            <a:ext cx="316344" cy="316344"/>
          </a:xfrm>
          <a:prstGeom prst="rect">
            <a:avLst/>
          </a:prstGeom>
          <a:solidFill>
            <a:srgbClr val="F48E33"/>
          </a:solidFill>
        </p:spPr>
      </p:pic>
      <p:pic>
        <p:nvPicPr>
          <p:cNvPr id="8" name="separation3.flac">
            <a:hlinkClick r:id="" action="ppaction://media"/>
            <a:extLst>
              <a:ext uri="{FF2B5EF4-FFF2-40B4-BE49-F238E27FC236}">
                <a16:creationId xmlns:a16="http://schemas.microsoft.com/office/drawing/2014/main" id="{4FE43D1A-0E46-478E-0BEC-DAD3CEBB95D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8045" y="5560434"/>
            <a:ext cx="316345" cy="316345"/>
          </a:xfrm>
          <a:prstGeom prst="rect">
            <a:avLst/>
          </a:prstGeom>
          <a:solidFill>
            <a:srgbClr val="F48E33"/>
          </a:solidFill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B12C35A-31AC-D07B-4997-A7D02C3FCB33}"/>
              </a:ext>
            </a:extLst>
          </p:cNvPr>
          <p:cNvSpPr/>
          <p:nvPr/>
        </p:nvSpPr>
        <p:spPr>
          <a:xfrm>
            <a:off x="5397696" y="2053494"/>
            <a:ext cx="3331636" cy="18373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E221E0-D855-C739-D3D6-23F286652780}"/>
              </a:ext>
            </a:extLst>
          </p:cNvPr>
          <p:cNvSpPr/>
          <p:nvPr/>
        </p:nvSpPr>
        <p:spPr>
          <a:xfrm>
            <a:off x="8833999" y="2057109"/>
            <a:ext cx="3208637" cy="18373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4489A30-2C78-20DF-0733-93C91F03F2F1}"/>
              </a:ext>
            </a:extLst>
          </p:cNvPr>
          <p:cNvSpPr/>
          <p:nvPr/>
        </p:nvSpPr>
        <p:spPr>
          <a:xfrm>
            <a:off x="5387063" y="3805617"/>
            <a:ext cx="3331636" cy="18373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BBF314F-196A-686B-6B3C-980A4B9106A8}"/>
              </a:ext>
            </a:extLst>
          </p:cNvPr>
          <p:cNvSpPr/>
          <p:nvPr/>
        </p:nvSpPr>
        <p:spPr>
          <a:xfrm>
            <a:off x="8833999" y="3816250"/>
            <a:ext cx="3331636" cy="18373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071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5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5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58BACAD-93FA-5146-3506-021474DF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[9]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183444-CB19-F72F-645E-4F5050CE8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Soundscape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C76A63-58A6-1093-695A-9DDAEF157BC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IE" dirty="0"/>
                  <a:t>Background noise</a:t>
                </a:r>
              </a:p>
              <a:p>
                <a:pPr lvl="1"/>
                <a:r>
                  <a:rPr lang="en-IE" dirty="0"/>
                  <a:t>Simultaneous voices at dawn chorus</a:t>
                </a:r>
              </a:p>
              <a:p>
                <a:r>
                  <a:rPr lang="en-IE" dirty="0"/>
                  <a:t>Multi-label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IE" dirty="0"/>
                  <a:t> multiple labels</a:t>
                </a:r>
              </a:p>
              <a:p>
                <a:r>
                  <a:rPr lang="en-IE" dirty="0"/>
                  <a:t>Not used for separation training yet</a:t>
                </a:r>
              </a:p>
              <a:p>
                <a:r>
                  <a:rPr lang="en-IE" dirty="0"/>
                  <a:t>Separation inference data</a:t>
                </a:r>
              </a:p>
              <a:p>
                <a:pPr lvl="1"/>
                <a:r>
                  <a:rPr lang="en-IE" dirty="0"/>
                  <a:t>SNR score</a:t>
                </a:r>
              </a:p>
              <a:p>
                <a:r>
                  <a:rPr lang="en-IE" dirty="0"/>
                  <a:t>Classification inference</a:t>
                </a:r>
              </a:p>
              <a:p>
                <a:pPr lvl="1"/>
                <a:r>
                  <a:rPr lang="en-IE" dirty="0" err="1"/>
                  <a:t>Acc</a:t>
                </a:r>
                <a:r>
                  <a:rPr lang="en-IE" dirty="0"/>
                  <a:t>, ..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5C76A63-58A6-1093-695A-9DDAEF157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62" t="-34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54CA5F-D282-2A97-9213-913BCA765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Focal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642D1684-94EA-1438-16FF-DA36D3C4CA2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E" dirty="0"/>
                  <a:t>Weakly labelled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IE" dirty="0"/>
                  <a:t> 1x global label for principal species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r>
                  <a:rPr lang="en-IE" dirty="0"/>
                  <a:t>Separation training data</a:t>
                </a:r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642D1684-94EA-1438-16FF-DA36D3C4C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 l="-719" t="-34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22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6AD0B6-A234-383E-85BA-A332E9D34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TDCN++ [11]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B0172C-356A-250E-3385-5F927B475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ConvTasNet</a:t>
            </a:r>
            <a:r>
              <a:rPr lang="en-IE" dirty="0"/>
              <a:t>/ TDCN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D9B096-3FD0-5300-6D6A-BF2F5A4DDE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r>
              <a:rPr lang="en-IE" dirty="0"/>
              <a:t>Global layer normalization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7721FA-699B-1684-D791-DEA5B3B55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 err="1"/>
              <a:t>Tdcn</a:t>
            </a:r>
            <a:r>
              <a:rPr lang="en-IE" dirty="0"/>
              <a:t>++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6207F0-781D-C026-1891-F802224F69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E" dirty="0"/>
              <a:t>= improved version of </a:t>
            </a:r>
            <a:r>
              <a:rPr lang="en-IE" dirty="0" err="1"/>
              <a:t>ConvTasNet</a:t>
            </a:r>
            <a:r>
              <a:rPr lang="en-IE" dirty="0"/>
              <a:t> = improved TDCN</a:t>
            </a:r>
          </a:p>
          <a:p>
            <a:r>
              <a:rPr lang="en-IE" dirty="0"/>
              <a:t>Feature-wise layer normalization over frames</a:t>
            </a:r>
          </a:p>
          <a:p>
            <a:r>
              <a:rPr lang="en-IE" dirty="0"/>
              <a:t>Addition of longer-range skip-residual connections</a:t>
            </a:r>
          </a:p>
          <a:p>
            <a:r>
              <a:rPr lang="en-IE" dirty="0"/>
              <a:t>Addition of learnable scaling parameters after each dense layer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01099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7E64A-B5B1-69C3-1CED-9E05A87F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ROC AUC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F59E3DB-E9E1-2A15-A143-C4F7496D07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ROC = Receiver Operating Characteristic</a:t>
                </a:r>
              </a:p>
              <a:p>
                <a:pPr lvl="1"/>
                <a:r>
                  <a:rPr lang="en-IE" dirty="0"/>
                  <a:t>Y-axis: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IE" dirty="0"/>
              </a:p>
              <a:p>
                <a:pPr lvl="1"/>
                <a:r>
                  <a:rPr lang="en-IE" dirty="0"/>
                  <a:t>X-axis: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FP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de-DE" b="0" dirty="0"/>
              </a:p>
              <a:p>
                <a:pPr lvl="1"/>
                <a:r>
                  <a:rPr lang="en-IE" dirty="0"/>
                  <a:t>For different model parameter settings/ decision threshold</a:t>
                </a:r>
              </a:p>
              <a:p>
                <a:pPr lvl="1"/>
                <a:r>
                  <a:rPr lang="en-IE" sz="1000" dirty="0">
                    <a:hlinkClick r:id="rId2"/>
                  </a:rPr>
                  <a:t>https://developers.google.com/machine-learning/crash-course/classification/roc-and-auc?hl=de</a:t>
                </a:r>
                <a:r>
                  <a:rPr lang="en-IE" sz="1000" dirty="0"/>
                  <a:t> (01.07.2024)</a:t>
                </a:r>
              </a:p>
              <a:p>
                <a:r>
                  <a:rPr lang="en-IE" dirty="0"/>
                  <a:t>AUC = Area under the curve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F59E3DB-E9E1-2A15-A143-C4F7496D0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A7626D04-AF0E-F0AE-A175-A2F75F1E3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1" y="950975"/>
            <a:ext cx="4070926" cy="31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22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E34AE3-8217-5C46-BE8A-24963706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6A62A-1A14-7FDA-3CE6-67AC6453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Validation version 2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133410B-32D4-551C-DE73-F0078DDA1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3435" y="2680076"/>
            <a:ext cx="11923059" cy="2787891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2DF01A1-86DF-265A-C343-73C22FE5A9A0}"/>
              </a:ext>
            </a:extLst>
          </p:cNvPr>
          <p:cNvSpPr/>
          <p:nvPr/>
        </p:nvSpPr>
        <p:spPr>
          <a:xfrm>
            <a:off x="7305261" y="2756342"/>
            <a:ext cx="1735018" cy="2332493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6CFFC8-C9AE-0C33-37EB-035BC68ECD10}"/>
              </a:ext>
            </a:extLst>
          </p:cNvPr>
          <p:cNvSpPr/>
          <p:nvPr/>
        </p:nvSpPr>
        <p:spPr>
          <a:xfrm>
            <a:off x="7305262" y="2105092"/>
            <a:ext cx="1735018" cy="51532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Find maximum value</a:t>
            </a:r>
          </a:p>
        </p:txBody>
      </p:sp>
    </p:spTree>
    <p:extLst>
      <p:ext uri="{BB962C8B-B14F-4D97-AF65-F5344CB8AC3E}">
        <p14:creationId xmlns:p14="http://schemas.microsoft.com/office/powerpoint/2010/main" val="18466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8B10B2-93AA-5C0E-40D0-28A8C496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Future work #1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D57778-F128-D427-EFB9-153ED5E26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Train classification model on separated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351FE5-A534-8B1E-B67D-3990D8317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033" y="2627566"/>
            <a:ext cx="11906484" cy="24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1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14C5F8F-37EE-E699-FB70-C1405DC5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MixIT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DA5994E-4FCE-0148-4AD9-DDF61133F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638" y="2028825"/>
            <a:ext cx="11040343" cy="33669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24B857D-61DC-A1E9-8F2E-1A3A70E71E97}"/>
              </a:ext>
            </a:extLst>
          </p:cNvPr>
          <p:cNvSpPr txBox="1"/>
          <p:nvPr/>
        </p:nvSpPr>
        <p:spPr>
          <a:xfrm>
            <a:off x="10259196" y="5132974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Source: [1]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E6004E8-A3AB-5AE6-6968-DAD2BBEB2823}"/>
              </a:ext>
            </a:extLst>
          </p:cNvPr>
          <p:cNvSpPr/>
          <p:nvPr/>
        </p:nvSpPr>
        <p:spPr>
          <a:xfrm>
            <a:off x="1540042" y="3224997"/>
            <a:ext cx="2030932" cy="1164123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09DB8A5-FAF8-1B66-B5D6-1F3807D994C4}"/>
              </a:ext>
            </a:extLst>
          </p:cNvPr>
          <p:cNvSpPr/>
          <p:nvPr/>
        </p:nvSpPr>
        <p:spPr>
          <a:xfrm>
            <a:off x="2849077" y="2813134"/>
            <a:ext cx="800041" cy="3052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MoM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DAA053-9CA0-4006-8102-494C12B28A9E}"/>
              </a:ext>
            </a:extLst>
          </p:cNvPr>
          <p:cNvSpPr/>
          <p:nvPr/>
        </p:nvSpPr>
        <p:spPr>
          <a:xfrm>
            <a:off x="3546911" y="2897204"/>
            <a:ext cx="6261231" cy="1867301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D39FA9-DA07-9D8E-88C7-D2D7A33D48E3}"/>
              </a:ext>
            </a:extLst>
          </p:cNvPr>
          <p:cNvSpPr/>
          <p:nvPr/>
        </p:nvSpPr>
        <p:spPr>
          <a:xfrm>
            <a:off x="9979794" y="3265904"/>
            <a:ext cx="1663568" cy="824833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629A0D8-7EE0-A66E-AC5E-A8D26A458854}"/>
              </a:ext>
            </a:extLst>
          </p:cNvPr>
          <p:cNvSpPr/>
          <p:nvPr/>
        </p:nvSpPr>
        <p:spPr>
          <a:xfrm>
            <a:off x="9920438" y="2293598"/>
            <a:ext cx="2203725" cy="8248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Assign source to reference mixtures via mixing matrix A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9A41486-2710-B512-E1DD-A6D4600FB25B}"/>
              </a:ext>
            </a:extLst>
          </p:cNvPr>
          <p:cNvSpPr/>
          <p:nvPr/>
        </p:nvSpPr>
        <p:spPr>
          <a:xfrm>
            <a:off x="10142446" y="4490795"/>
            <a:ext cx="1401852" cy="56666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C5F2A6-D4D1-485C-592D-A1D975EEDDF8}"/>
              </a:ext>
            </a:extLst>
          </p:cNvPr>
          <p:cNvSpPr/>
          <p:nvPr/>
        </p:nvSpPr>
        <p:spPr>
          <a:xfrm>
            <a:off x="9979793" y="1705751"/>
            <a:ext cx="1564505" cy="5231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Compute </a:t>
            </a:r>
          </a:p>
          <a:p>
            <a:pPr algn="ctr"/>
            <a:r>
              <a:rPr lang="en-IE" dirty="0"/>
              <a:t>(SI-)SNR loss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33DBF45-6174-C448-A6A3-D681D015447D}"/>
              </a:ext>
            </a:extLst>
          </p:cNvPr>
          <p:cNvSpPr/>
          <p:nvPr/>
        </p:nvSpPr>
        <p:spPr>
          <a:xfrm>
            <a:off x="10142446" y="2360961"/>
            <a:ext cx="1401852" cy="56666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065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C5F79-6BB0-DD47-5FDB-55CBE5D1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Future work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C8621C4-1B58-172F-9DE0-3A0A308837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1" y="1576251"/>
                <a:ext cx="10995660" cy="47722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E" dirty="0"/>
                  <a:t>Train on different data</a:t>
                </a:r>
              </a:p>
              <a:p>
                <a:pPr lvl="1"/>
                <a:r>
                  <a:rPr lang="en-IE" dirty="0"/>
                  <a:t>10% </a:t>
                </a:r>
                <a:r>
                  <a:rPr lang="en-IE" dirty="0">
                    <a:solidFill>
                      <a:srgbClr val="FFC000"/>
                    </a:solidFill>
                  </a:rPr>
                  <a:t>supervised</a:t>
                </a:r>
                <a:r>
                  <a:rPr lang="en-IE" dirty="0"/>
                  <a:t> </a:t>
                </a:r>
                <a:r>
                  <a:rPr lang="en-IE" dirty="0">
                    <a:solidFill>
                      <a:schemeClr val="accent6"/>
                    </a:solidFill>
                  </a:rPr>
                  <a:t>focal</a:t>
                </a:r>
                <a:r>
                  <a:rPr lang="en-IE" dirty="0"/>
                  <a:t> (XCL)</a:t>
                </a:r>
              </a:p>
              <a:p>
                <a:pPr lvl="2"/>
                <a:r>
                  <a:rPr lang="en-IE" dirty="0"/>
                  <a:t>Quality A/ B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IE" dirty="0"/>
                  <a:t> </a:t>
                </a:r>
                <a:r>
                  <a:rPr lang="en-IE" dirty="0" err="1"/>
                  <a:t>len</a:t>
                </a:r>
                <a:r>
                  <a:rPr lang="en-IE" dirty="0"/>
                  <a:t>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E" dirty="0"/>
                  <a:t> 10s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∄</m:t>
                    </m:r>
                  </m:oMath>
                </a14:m>
                <a:r>
                  <a:rPr lang="en-IE" dirty="0"/>
                  <a:t> secondary labels</a:t>
                </a:r>
              </a:p>
              <a:p>
                <a:pPr lvl="2"/>
                <a:r>
                  <a:rPr lang="en-IE" dirty="0"/>
                  <a:t>MoM:</a:t>
                </a:r>
              </a:p>
              <a:p>
                <a:pPr lvl="3"/>
                <a:r>
                  <a:rPr lang="en-IE" dirty="0"/>
                  <a:t>1 x sample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E" dirty="0"/>
                  <a:t> Probability of zeroing-out 2 x samples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E" dirty="0"/>
                  <a:t> Probability of adding 1 x noise</a:t>
                </a:r>
              </a:p>
              <a:p>
                <a:pPr lvl="1"/>
                <a:r>
                  <a:rPr lang="en-IE" dirty="0"/>
                  <a:t>10% </a:t>
                </a:r>
                <a:r>
                  <a:rPr lang="en-IE" dirty="0">
                    <a:solidFill>
                      <a:srgbClr val="00B0F0"/>
                    </a:solidFill>
                  </a:rPr>
                  <a:t>unsupervised</a:t>
                </a:r>
                <a:r>
                  <a:rPr lang="en-IE" dirty="0"/>
                  <a:t> </a:t>
                </a:r>
                <a:r>
                  <a:rPr lang="en-IE" dirty="0">
                    <a:solidFill>
                      <a:schemeClr val="accent1"/>
                    </a:solidFill>
                  </a:rPr>
                  <a:t>soundscape</a:t>
                </a:r>
                <a:r>
                  <a:rPr lang="en-IE" dirty="0"/>
                  <a:t> </a:t>
                </a:r>
              </a:p>
              <a:p>
                <a:pPr lvl="2"/>
                <a:r>
                  <a:rPr lang="en-IE" dirty="0"/>
                  <a:t>Option 1: label == soundscape</a:t>
                </a:r>
              </a:p>
              <a:p>
                <a:pPr lvl="2"/>
                <a:r>
                  <a:rPr lang="en-IE" dirty="0"/>
                  <a:t>Option 2: XCL samples with </a:t>
                </a:r>
                <a:r>
                  <a:rPr lang="en-IE" dirty="0" err="1"/>
                  <a:t>len</a:t>
                </a:r>
                <a:r>
                  <a:rPr lang="en-IE" dirty="0"/>
                  <a:t>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dirty="0"/>
                  <a:t>10s</a:t>
                </a:r>
              </a:p>
              <a:p>
                <a:pPr lvl="2"/>
                <a:r>
                  <a:rPr lang="en-IE" dirty="0"/>
                  <a:t>MoM: 10s samples w/o noise (matched domain)</a:t>
                </a:r>
              </a:p>
              <a:p>
                <a:pPr lvl="1"/>
                <a:r>
                  <a:rPr lang="en-IE" dirty="0"/>
                  <a:t>80% </a:t>
                </a:r>
                <a:r>
                  <a:rPr lang="en-IE" dirty="0">
                    <a:solidFill>
                      <a:srgbClr val="00B0F0"/>
                    </a:solidFill>
                  </a:rPr>
                  <a:t>unsupervised</a:t>
                </a:r>
                <a:r>
                  <a:rPr lang="en-IE" dirty="0"/>
                  <a:t> </a:t>
                </a:r>
                <a:r>
                  <a:rPr lang="en-IE" dirty="0">
                    <a:solidFill>
                      <a:schemeClr val="accent6"/>
                    </a:solidFill>
                  </a:rPr>
                  <a:t>focal</a:t>
                </a:r>
                <a:r>
                  <a:rPr lang="en-IE" dirty="0"/>
                  <a:t> (XCL)</a:t>
                </a:r>
              </a:p>
              <a:p>
                <a:pPr lvl="2"/>
                <a:r>
                  <a:rPr lang="en-IE" dirty="0"/>
                  <a:t>10s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E" dirty="0"/>
                  <a:t> </a:t>
                </a:r>
                <a:r>
                  <a:rPr lang="en-IE" dirty="0" err="1"/>
                  <a:t>len</a:t>
                </a:r>
                <a:r>
                  <a:rPr lang="en-IE" dirty="0"/>
                  <a:t>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E" dirty="0"/>
                  <a:t> 60s</a:t>
                </a:r>
              </a:p>
              <a:p>
                <a:pPr lvl="2"/>
                <a:r>
                  <a:rPr lang="en-IE" dirty="0"/>
                  <a:t>MoM: 2 x samples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E" dirty="0"/>
                  <a:t> Probability of adding noise</a:t>
                </a:r>
              </a:p>
              <a:p>
                <a:pPr lvl="2"/>
                <a:endParaRPr lang="en-IE" dirty="0"/>
              </a:p>
              <a:p>
                <a:pPr lvl="1"/>
                <a:endParaRPr lang="en-I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C8621C4-1B58-172F-9DE0-3A0A30883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1" y="1576251"/>
                <a:ext cx="10995660" cy="4772298"/>
              </a:xfrm>
              <a:blipFill>
                <a:blip r:embed="rId2"/>
                <a:stretch>
                  <a:fillRect l="-461" t="-53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37E06256-6823-DEC5-24C9-B63F1409FED7}"/>
              </a:ext>
            </a:extLst>
          </p:cNvPr>
          <p:cNvSpPr txBox="1"/>
          <p:nvPr/>
        </p:nvSpPr>
        <p:spPr>
          <a:xfrm>
            <a:off x="10011591" y="324785"/>
            <a:ext cx="153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Similar to: [1]</a:t>
            </a:r>
          </a:p>
        </p:txBody>
      </p:sp>
    </p:spTree>
    <p:extLst>
      <p:ext uri="{BB962C8B-B14F-4D97-AF65-F5344CB8AC3E}">
        <p14:creationId xmlns:p14="http://schemas.microsoft.com/office/powerpoint/2010/main" val="3535926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40C11-98E4-8167-4F53-2BB829D15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D9110-5754-0D4B-5ECA-37430244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Future work #3 &amp; #4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CE50A-8AA9-25C6-2010-097A8DAC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576251"/>
            <a:ext cx="10995660" cy="4772298"/>
          </a:xfrm>
        </p:spPr>
        <p:txBody>
          <a:bodyPr>
            <a:normAutofit/>
          </a:bodyPr>
          <a:lstStyle/>
          <a:p>
            <a:r>
              <a:rPr lang="en-IE" dirty="0"/>
              <a:t>Additional Noise sources</a:t>
            </a:r>
          </a:p>
          <a:p>
            <a:pPr lvl="1"/>
            <a:r>
              <a:rPr lang="en-IE" dirty="0"/>
              <a:t>BBC Nature Sound Effects Library</a:t>
            </a:r>
          </a:p>
          <a:p>
            <a:pPr lvl="1"/>
            <a:r>
              <a:rPr lang="en-IE" dirty="0"/>
              <a:t>Random set from Common Voice dataset</a:t>
            </a:r>
          </a:p>
          <a:p>
            <a:r>
              <a:rPr lang="en-IE" dirty="0"/>
              <a:t>Additional augmentations strategies/ Hyperparameter tuning</a:t>
            </a:r>
          </a:p>
          <a:p>
            <a:endParaRPr lang="en-I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EA8A94B-6BAC-A274-59FC-E067380A62AE}"/>
              </a:ext>
            </a:extLst>
          </p:cNvPr>
          <p:cNvSpPr txBox="1"/>
          <p:nvPr/>
        </p:nvSpPr>
        <p:spPr>
          <a:xfrm>
            <a:off x="10011591" y="324785"/>
            <a:ext cx="153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Similar to: [1]</a:t>
            </a:r>
          </a:p>
        </p:txBody>
      </p:sp>
    </p:spTree>
    <p:extLst>
      <p:ext uri="{BB962C8B-B14F-4D97-AF65-F5344CB8AC3E}">
        <p14:creationId xmlns:p14="http://schemas.microsoft.com/office/powerpoint/2010/main" val="157423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3E86F5-EA00-DD34-4C0E-6BF255572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FED50-D827-86B5-D97C-4022237C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Difference to MixIT Paper [9]: Training data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A9EC2B9-E910-8D9B-9291-DAFD5699F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39" y="1476576"/>
            <a:ext cx="5281507" cy="742638"/>
          </a:xfrm>
        </p:spPr>
        <p:txBody>
          <a:bodyPr/>
          <a:lstStyle/>
          <a:p>
            <a:r>
              <a:rPr lang="en-IE" dirty="0"/>
              <a:t>Paper	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4A96E96-1829-DC6F-474D-D88773A06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219214"/>
            <a:ext cx="5281507" cy="4065905"/>
          </a:xfrm>
        </p:spPr>
        <p:txBody>
          <a:bodyPr>
            <a:normAutofit/>
          </a:bodyPr>
          <a:lstStyle/>
          <a:p>
            <a:r>
              <a:rPr lang="en-IE" dirty="0"/>
              <a:t>Separation model</a:t>
            </a:r>
          </a:p>
          <a:p>
            <a:pPr lvl="1"/>
            <a:r>
              <a:rPr lang="en-IE" dirty="0"/>
              <a:t>704 species incl. </a:t>
            </a:r>
            <a:r>
              <a:rPr lang="en-IE" dirty="0" err="1"/>
              <a:t>BirdCLEF</a:t>
            </a:r>
            <a:r>
              <a:rPr lang="en-IE" dirty="0"/>
              <a:t> 2019 (XC, HSN &amp; NY species etc.)</a:t>
            </a:r>
          </a:p>
          <a:p>
            <a:r>
              <a:rPr lang="en-IE" dirty="0"/>
              <a:t>Classifier</a:t>
            </a:r>
          </a:p>
          <a:p>
            <a:pPr lvl="1"/>
            <a:r>
              <a:rPr lang="en-IE" dirty="0"/>
              <a:t>1 x ensemble for HSN</a:t>
            </a:r>
          </a:p>
          <a:p>
            <a:pPr lvl="1"/>
            <a:r>
              <a:rPr lang="en-IE" dirty="0"/>
              <a:t>1 x ensemble for NY</a:t>
            </a:r>
          </a:p>
          <a:p>
            <a:r>
              <a:rPr lang="en-IE" dirty="0"/>
              <a:t>Parameter cf. 3.4 of [9]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F762A1A-97F7-DA5F-02E3-61DF23698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481957"/>
            <a:ext cx="5283202" cy="742638"/>
          </a:xfrm>
        </p:spPr>
        <p:txBody>
          <a:bodyPr/>
          <a:lstStyle/>
          <a:p>
            <a:r>
              <a:rPr lang="en-IE" dirty="0"/>
              <a:t>Our approach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379D62D-EAA3-8E5D-CCC0-84FBF7FE9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219214"/>
            <a:ext cx="5283202" cy="4065905"/>
          </a:xfrm>
        </p:spPr>
        <p:txBody>
          <a:bodyPr>
            <a:normAutofit/>
          </a:bodyPr>
          <a:lstStyle/>
          <a:p>
            <a:r>
              <a:rPr lang="en-IE" dirty="0"/>
              <a:t>Separation</a:t>
            </a:r>
          </a:p>
          <a:p>
            <a:pPr lvl="1"/>
            <a:r>
              <a:rPr lang="en-IE" dirty="0" err="1"/>
              <a:t>BirdSet</a:t>
            </a:r>
            <a:r>
              <a:rPr lang="en-IE" dirty="0"/>
              <a:t> Dataset (XC) + Noise from DCASE</a:t>
            </a:r>
          </a:p>
          <a:p>
            <a:pPr lvl="1"/>
            <a:r>
              <a:rPr lang="en-IE" dirty="0"/>
              <a:t>Sampling rate: 16 kHz</a:t>
            </a:r>
          </a:p>
          <a:p>
            <a:r>
              <a:rPr lang="en-IE" dirty="0"/>
              <a:t>Classifier Perch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82384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89122-7DF5-F5AC-74F8-19CA9765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Difference to MixIT Paper [9]: Preprocessing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77E8B4C-07F6-5452-E1B9-70196A049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39" y="1476576"/>
            <a:ext cx="5281507" cy="742638"/>
          </a:xfrm>
        </p:spPr>
        <p:txBody>
          <a:bodyPr/>
          <a:lstStyle/>
          <a:p>
            <a:r>
              <a:rPr lang="en-IE" dirty="0"/>
              <a:t>Paper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AD6B03B-788F-4895-857F-9E40F2AAD09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8640" y="2219214"/>
                <a:ext cx="5281507" cy="406590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IE" dirty="0"/>
                  <a:t>Usage of activity detector to select windows</a:t>
                </a:r>
              </a:p>
              <a:p>
                <a:pPr lvl="1"/>
                <a:r>
                  <a:rPr lang="en-IE" dirty="0"/>
                  <a:t>Log </a:t>
                </a:r>
                <a:r>
                  <a:rPr lang="en-IE" dirty="0" err="1"/>
                  <a:t>mel</a:t>
                </a:r>
                <a:r>
                  <a:rPr lang="en-IE" dirty="0"/>
                  <a:t>-spectrogram (2.1., hearable for humans)</a:t>
                </a:r>
              </a:p>
              <a:p>
                <a:pPr lvl="1"/>
                <a:r>
                  <a:rPr lang="en-IE" dirty="0"/>
                  <a:t>Wavelet peak detector (2.1)</a:t>
                </a:r>
              </a:p>
              <a:p>
                <a:r>
                  <a:rPr lang="en-IE" dirty="0"/>
                  <a:t>6s windows around peaks</a:t>
                </a:r>
              </a:p>
              <a:p>
                <a:r>
                  <a:rPr lang="en-IE" dirty="0"/>
                  <a:t>Max. 5 x windows per recording</a:t>
                </a:r>
              </a:p>
              <a:p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IE" dirty="0"/>
                  <a:t> background noise windows (quality)</a:t>
                </a:r>
              </a:p>
              <a:p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E" dirty="0"/>
                  <a:t> 250 training recordings per species</a:t>
                </a:r>
              </a:p>
              <a:p>
                <a:r>
                  <a:rPr lang="en-IE" dirty="0"/>
                  <a:t>Noise sources</a:t>
                </a:r>
              </a:p>
              <a:p>
                <a:pPr lvl="1"/>
                <a:r>
                  <a:rPr lang="en-IE" dirty="0"/>
                  <a:t>2018 DCASE Bird Audio Detection Challenge</a:t>
                </a:r>
              </a:p>
              <a:p>
                <a:pPr lvl="1"/>
                <a:r>
                  <a:rPr lang="en-IE" dirty="0"/>
                  <a:t>BBC Nature Sound Effects Library</a:t>
                </a:r>
              </a:p>
              <a:p>
                <a:pPr lvl="1"/>
                <a:r>
                  <a:rPr lang="en-IE" dirty="0"/>
                  <a:t>Random set from Common Voice dataset</a:t>
                </a:r>
              </a:p>
              <a:p>
                <a:endParaRPr lang="en-IE" dirty="0"/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AD6B03B-788F-4895-857F-9E40F2AAD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8640" y="2219214"/>
                <a:ext cx="5281507" cy="4065905"/>
              </a:xfrm>
              <a:blipFill>
                <a:blip r:embed="rId3"/>
                <a:stretch>
                  <a:fillRect l="-721" b="-31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92DB17-6D31-D674-E0EB-C21052A46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481957"/>
            <a:ext cx="5283202" cy="742638"/>
          </a:xfrm>
        </p:spPr>
        <p:txBody>
          <a:bodyPr/>
          <a:lstStyle/>
          <a:p>
            <a:r>
              <a:rPr lang="en-IE" dirty="0"/>
              <a:t>Our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8B5DE6BC-3781-F6CA-B231-F33075FA03E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57927" y="2219214"/>
                <a:ext cx="5283202" cy="4065905"/>
              </a:xfrm>
            </p:spPr>
            <p:txBody>
              <a:bodyPr>
                <a:normAutofit fontScale="85000" lnSpcReduction="1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IE" dirty="0"/>
                  <a:t>Load lengths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E" dirty="0"/>
                  <a:t>Find “supervised”</a:t>
                </a:r>
              </a:p>
              <a:p>
                <a:pPr lvl="1"/>
                <a:r>
                  <a:rPr lang="en-IE" dirty="0"/>
                  <a:t>Length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dirty="0"/>
                  <a:t>10s</a:t>
                </a:r>
              </a:p>
              <a:p>
                <a:pPr lvl="1"/>
                <a:r>
                  <a:rPr lang="en-IE" dirty="0"/>
                  <a:t>Quality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IE" dirty="0"/>
              </a:p>
              <a:p>
                <a:pPr lvl="1"/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</m:oMath>
                </a14:m>
                <a:r>
                  <a:rPr lang="en-IE" dirty="0"/>
                  <a:t> secondary labels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E" dirty="0"/>
                  <a:t>Audio segmentation</a:t>
                </a:r>
              </a:p>
              <a:p>
                <a:pPr lvl="1"/>
                <a:r>
                  <a:rPr lang="en-IE" dirty="0"/>
                  <a:t>Length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E" dirty="0"/>
                  <a:t> 10s</a:t>
                </a:r>
              </a:p>
              <a:p>
                <a:pPr lvl="1"/>
                <a:r>
                  <a:rPr lang="en-IE" dirty="0"/>
                  <a:t>Max. 5 x windows per recording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E" dirty="0"/>
                  <a:t>Filter</a:t>
                </a:r>
              </a:p>
              <a:p>
                <a:pPr lvl="1"/>
                <a:r>
                  <a:rPr lang="en-IE" dirty="0"/>
                  <a:t>3s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IE" dirty="0"/>
                  <a:t> Length </a:t>
                </a:r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E" dirty="0"/>
                  <a:t> 10s</a:t>
                </a:r>
              </a:p>
              <a:p>
                <a:pPr lvl="1"/>
                <a:endParaRPr lang="en-IE" dirty="0"/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8B5DE6BC-3781-F6CA-B231-F33075FA0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57927" y="2219214"/>
                <a:ext cx="5283202" cy="4065905"/>
              </a:xfrm>
              <a:blipFill>
                <a:blip r:embed="rId4"/>
                <a:stretch>
                  <a:fillRect l="-719" t="-62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161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CD5E7-1094-8C7A-E6E3-61D0A187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Augmentation difference to MixIT Paper [9]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80A24D-E309-DA3C-B738-141C36E92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1487727"/>
            <a:ext cx="5281507" cy="742638"/>
          </a:xfrm>
        </p:spPr>
        <p:txBody>
          <a:bodyPr/>
          <a:lstStyle/>
          <a:p>
            <a:r>
              <a:rPr lang="en-IE" dirty="0"/>
              <a:t>Paper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E988BDB4-9B6F-DE6F-84FC-D5B3357F416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8640" y="2230365"/>
                <a:ext cx="5281507" cy="405475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IE" dirty="0"/>
                  <a:t>Random time shift</a:t>
                </a:r>
              </a:p>
              <a:p>
                <a:pPr lvl="1"/>
                <a:r>
                  <a:rPr lang="en-IE" dirty="0"/>
                  <a:t>Random 5s training window in 6s example</a:t>
                </a:r>
              </a:p>
              <a:p>
                <a:r>
                  <a:rPr lang="en-IE" dirty="0"/>
                  <a:t>Random 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IE" dirty="0"/>
                  <a:t> training example: Peak normalize to random value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0.05, 0.75</m:t>
                        </m:r>
                      </m:e>
                    </m:d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en-IE" dirty="0"/>
                  <a:t>Example mixing</a:t>
                </a:r>
              </a:p>
              <a:p>
                <a:pPr lvl="1"/>
                <a:r>
                  <a:rPr lang="en-IE" dirty="0"/>
                  <a:t>50% probability: Mix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IE" dirty="0"/>
                  <a:t> labelled training example with random gain</a:t>
                </a:r>
              </a:p>
              <a:p>
                <a:pPr lvl="1"/>
                <a:r>
                  <a:rPr lang="en-IE" dirty="0"/>
                  <a:t>Target label set: Union of both examples</a:t>
                </a:r>
              </a:p>
              <a:p>
                <a:r>
                  <a:rPr lang="en-IE" dirty="0"/>
                  <a:t>Noise mixing</a:t>
                </a:r>
              </a:p>
              <a:p>
                <a:pPr lvl="1"/>
                <a:r>
                  <a:rPr lang="en-IE" dirty="0"/>
                  <a:t>Mixed to 75% of training examples</a:t>
                </a:r>
              </a:p>
              <a:p>
                <a:pPr lvl="1"/>
                <a:r>
                  <a:rPr lang="en-IE" dirty="0"/>
                  <a:t>Random SNR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0, 40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𝑑𝐵</m:t>
                    </m:r>
                  </m:oMath>
                </a14:m>
                <a:endParaRPr lang="en-IE" dirty="0"/>
              </a:p>
              <a:p>
                <a:pPr lvl="1"/>
                <a:r>
                  <a:rPr lang="en-IE" dirty="0"/>
                  <a:t>10% probability: Supress label &amp; train on noise only</a:t>
                </a:r>
              </a:p>
              <a:p>
                <a:r>
                  <a:rPr lang="en-IE" dirty="0"/>
                  <a:t>Random low pass</a:t>
                </a:r>
              </a:p>
              <a:p>
                <a:pPr lvl="1"/>
                <a:r>
                  <a:rPr lang="en-IE" dirty="0"/>
                  <a:t>Low-pass effect: Increase distance from audio source</a:t>
                </a:r>
              </a:p>
              <a:p>
                <a:pPr lvl="1"/>
                <a:r>
                  <a:rPr lang="en-IE" dirty="0"/>
                  <a:t>Scale frequency bands in </a:t>
                </a:r>
                <a:r>
                  <a:rPr lang="en-IE" dirty="0" err="1"/>
                  <a:t>mel</a:t>
                </a:r>
                <a:r>
                  <a:rPr lang="en-IE" dirty="0"/>
                  <a:t>-spectrogram</a:t>
                </a:r>
                <a:endParaRPr lang="en-I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E988BDB4-9B6F-DE6F-84FC-D5B3357F4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8640" y="2230365"/>
                <a:ext cx="5281507" cy="4054754"/>
              </a:xfrm>
              <a:blipFill>
                <a:blip r:embed="rId3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55590F-1983-92A5-F091-177DBAB16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493108"/>
            <a:ext cx="5283202" cy="742638"/>
          </a:xfrm>
        </p:spPr>
        <p:txBody>
          <a:bodyPr/>
          <a:lstStyle/>
          <a:p>
            <a:r>
              <a:rPr lang="en-IE" dirty="0"/>
              <a:t>Our approach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E8057EC-37AE-1B64-4F2F-385BF7B51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230365"/>
            <a:ext cx="5283202" cy="4054754"/>
          </a:xfrm>
        </p:spPr>
        <p:txBody>
          <a:bodyPr>
            <a:normAutofit fontScale="62500" lnSpcReduction="20000"/>
          </a:bodyPr>
          <a:lstStyle/>
          <a:p>
            <a:r>
              <a:rPr lang="en-IE" noProof="0" dirty="0" err="1"/>
              <a:t>Audio_mixing.py</a:t>
            </a:r>
            <a:r>
              <a:rPr lang="en-IE" noProof="0" dirty="0"/>
              <a:t>: </a:t>
            </a:r>
          </a:p>
          <a:p>
            <a:pPr lvl="1"/>
            <a:r>
              <a:rPr lang="en-IE" b="0" noProof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MixtureOfMixtures</a:t>
            </a:r>
            <a:endParaRPr lang="en-IE" b="0" noProof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-IE" dirty="0"/>
              <a:t>Cf. unsupervised (0-x birds, und background noise)</a:t>
            </a:r>
            <a:endParaRPr lang="en-IE" b="0" noProof="0" dirty="0">
              <a:effectLst/>
            </a:endParaRPr>
          </a:p>
          <a:p>
            <a:pPr lvl="2"/>
            <a:r>
              <a:rPr lang="en-IE" noProof="0" dirty="0"/>
              <a:t>Choose random </a:t>
            </a:r>
            <a:r>
              <a:rPr lang="en-IE" noProof="0" dirty="0" err="1"/>
              <a:t>BirdSet</a:t>
            </a:r>
            <a:r>
              <a:rPr lang="en-IE" noProof="0" dirty="0"/>
              <a:t> audio</a:t>
            </a:r>
          </a:p>
          <a:p>
            <a:pPr lvl="2"/>
            <a:r>
              <a:rPr lang="en-IE" b="0" noProof="0" dirty="0">
                <a:effectLst/>
              </a:rPr>
              <a:t>Pad shorter aud</a:t>
            </a:r>
            <a:r>
              <a:rPr lang="en-IE" noProof="0" dirty="0"/>
              <a:t>io with zeros</a:t>
            </a:r>
          </a:p>
          <a:p>
            <a:pPr lvl="2"/>
            <a:r>
              <a:rPr lang="en-IE" b="0" noProof="0" dirty="0">
                <a:effectLst/>
              </a:rPr>
              <a:t>Adding both waves</a:t>
            </a:r>
          </a:p>
          <a:p>
            <a:pPr lvl="2"/>
            <a:r>
              <a:rPr lang="en-IE" noProof="0" dirty="0"/>
              <a:t>Used in train, valid &amp; test</a:t>
            </a:r>
          </a:p>
          <a:p>
            <a:pPr lvl="2"/>
            <a:r>
              <a:rPr lang="en-IE" dirty="0"/>
              <a:t>More data</a:t>
            </a:r>
            <a:endParaRPr lang="en-IE" noProof="0" dirty="0"/>
          </a:p>
          <a:p>
            <a:pPr lvl="1"/>
            <a:r>
              <a:rPr lang="en-IE" b="0" noProof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SupervisedAudioMixing</a:t>
            </a:r>
            <a:endParaRPr lang="en-IE" b="0" noProof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-IE" b="0" noProof="0" dirty="0">
                <a:effectLst/>
              </a:rPr>
              <a:t>Mix two supervised samples or sup + noise like above</a:t>
            </a:r>
          </a:p>
          <a:p>
            <a:pPr lvl="2"/>
            <a:r>
              <a:rPr lang="en-IE" noProof="0" dirty="0"/>
              <a:t>Only used in train (ca 10%)</a:t>
            </a:r>
          </a:p>
          <a:p>
            <a:pPr lvl="3"/>
            <a:r>
              <a:rPr lang="en-IE" dirty="0"/>
              <a:t>DCASE doesn’t have to be split (data leakage)</a:t>
            </a:r>
            <a:endParaRPr lang="en-IE" noProof="0" dirty="0"/>
          </a:p>
          <a:p>
            <a:pPr lvl="2"/>
            <a:r>
              <a:rPr lang="en-IE" b="0" dirty="0">
                <a:effectLst/>
              </a:rPr>
              <a:t>models semi-supervised (ref. graph 2 </a:t>
            </a:r>
            <a:r>
              <a:rPr lang="en-IE" b="0" dirty="0" err="1">
                <a:effectLst/>
              </a:rPr>
              <a:t>unsup</a:t>
            </a:r>
            <a:r>
              <a:rPr lang="en-IE" b="0" dirty="0">
                <a:effectLst/>
              </a:rPr>
              <a:t>. sound </a:t>
            </a:r>
            <a:r>
              <a:rPr lang="en-IE" b="0" dirty="0" err="1">
                <a:effectLst/>
              </a:rPr>
              <a:t>sep.</a:t>
            </a:r>
            <a:r>
              <a:rPr lang="en-IE" b="0" dirty="0">
                <a:effectLst/>
              </a:rPr>
              <a:t> Paper)</a:t>
            </a:r>
            <a:endParaRPr lang="en-IE" b="0" noProof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8458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27004-CA36-31BC-217C-3D68AA22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MixIT Paper [9]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0475F5-4E84-3425-AF33-D4DBA0F22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39" y="1476576"/>
            <a:ext cx="5281507" cy="742638"/>
          </a:xfrm>
        </p:spPr>
        <p:txBody>
          <a:bodyPr/>
          <a:lstStyle/>
          <a:p>
            <a:r>
              <a:rPr lang="en-IE" dirty="0"/>
              <a:t>Classifier architecture from [9]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3E65EF-EDAC-DF8A-E3D7-BE237B6BB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219214"/>
            <a:ext cx="5281507" cy="4065905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IE" dirty="0"/>
              <a:t>Mel-spectrogram 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PCEN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Remove outliers</a:t>
            </a:r>
          </a:p>
          <a:p>
            <a:pPr lvl="1"/>
            <a:r>
              <a:rPr lang="en-IE" dirty="0"/>
              <a:t>Outlier: &gt;1 positive deviation from the mean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Channel-wise normalization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EfficientNet-B0 backbone (like Perch)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 err="1"/>
              <a:t>AutoPool</a:t>
            </a:r>
            <a:r>
              <a:rPr lang="en-IE" dirty="0"/>
              <a:t>: reduce time dimension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Projection to 1280-dim space</a:t>
            </a:r>
          </a:p>
          <a:p>
            <a:pPr marL="457200" indent="-457200">
              <a:buFont typeface="+mj-lt"/>
              <a:buAutoNum type="arabicPeriod"/>
            </a:pPr>
            <a:r>
              <a:rPr lang="en-IE" dirty="0"/>
              <a:t>Separate classification heads</a:t>
            </a:r>
          </a:p>
          <a:p>
            <a:pPr lvl="1"/>
            <a:r>
              <a:rPr lang="en-IE" dirty="0"/>
              <a:t>Species taxonomy (species, genus, family, order)</a:t>
            </a:r>
          </a:p>
          <a:p>
            <a:r>
              <a:rPr lang="en-IE" dirty="0"/>
              <a:t>Ensemble: Average five individually trained models</a:t>
            </a:r>
          </a:p>
          <a:p>
            <a:pPr lvl="1"/>
            <a:r>
              <a:rPr lang="en-IE" dirty="0"/>
              <a:t>Model trained on set of target species (+ random species with taxonomy label, but w/o species label)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397A3B-52E3-0E10-281D-4FAD859BB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476576"/>
            <a:ext cx="5283202" cy="742638"/>
          </a:xfrm>
        </p:spPr>
        <p:txBody>
          <a:bodyPr/>
          <a:lstStyle/>
          <a:p>
            <a:r>
              <a:rPr lang="en-IE" dirty="0"/>
              <a:t>Our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DB3C4A81-08C9-8D2B-84B7-198F7224D5F2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57927" y="2219214"/>
                <a:ext cx="5283202" cy="406590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I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Perch</a:t>
                </a:r>
              </a:p>
              <a:p>
                <a:endParaRPr lang="en-I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IE" dirty="0"/>
                  <a:t> peak normalization methods </a:t>
                </a:r>
                <a:r>
                  <a:rPr lang="en-IE" sz="1600" dirty="0"/>
                  <a:t>(</a:t>
                </a:r>
                <a:r>
                  <a:rPr lang="de-DE" sz="1600" dirty="0" err="1"/>
                  <a:t>src.datamodules.components.normalization.NormalizePeak</a:t>
                </a:r>
                <a:r>
                  <a:rPr lang="de-DE" sz="1600" dirty="0"/>
                  <a:t>)</a:t>
                </a:r>
                <a:endParaRPr lang="en-IE" sz="1600" dirty="0"/>
              </a:p>
              <a:p>
                <a:pPr lvl="1"/>
                <a:r>
                  <a:rPr lang="en-IE" dirty="0">
                    <a:solidFill>
                      <a:srgbClr val="FF0000"/>
                    </a:solidFill>
                  </a:rPr>
                  <a:t>Not</a:t>
                </a:r>
                <a:r>
                  <a:rPr lang="en-IE" dirty="0"/>
                  <a:t> used, but tested &amp; not so good</a:t>
                </a:r>
              </a:p>
              <a:p>
                <a:pPr lvl="2"/>
                <a:r>
                  <a:rPr lang="en-IE" dirty="0"/>
                  <a:t>Assumption: Model learns w/o normalization (constant peak norm) to </a:t>
                </a:r>
                <a:r>
                  <a:rPr lang="en-IE" dirty="0" err="1"/>
                  <a:t>inccoperate</a:t>
                </a:r>
                <a:r>
                  <a:rPr lang="en-IE" dirty="0"/>
                  <a:t> background -&gt; better, </a:t>
                </a:r>
                <a:r>
                  <a:rPr lang="en-IE" dirty="0" err="1"/>
                  <a:t>bc</a:t>
                </a:r>
                <a:r>
                  <a:rPr lang="en-IE" dirty="0"/>
                  <a:t> sources of  single channel ”mixtures” can’t be normalized during inference</a:t>
                </a:r>
              </a:p>
            </p:txBody>
          </p:sp>
        </mc:Choice>
        <mc:Fallback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DB3C4A81-08C9-8D2B-84B7-198F7224D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57927" y="2219214"/>
                <a:ext cx="5283202" cy="4065905"/>
              </a:xfrm>
              <a:blipFill>
                <a:blip r:embed="rId3"/>
                <a:stretch>
                  <a:fillRect l="-240" t="-31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64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224331-CFD2-AEFE-FEE8-A4E076DD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8E915D-23E6-53A3-2B3E-AF4BC4DF9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520791"/>
            <a:ext cx="10995660" cy="4831883"/>
          </a:xfrm>
        </p:spPr>
        <p:txBody>
          <a:bodyPr>
            <a:normAutofit fontScale="62500" lnSpcReduction="20000"/>
          </a:bodyPr>
          <a:lstStyle/>
          <a:p>
            <a:r>
              <a:rPr lang="en-IE" noProof="0" dirty="0"/>
              <a:t>[1]: WISDOM, Scott, et al. Unsupervised sound separation using mixture invariant training. </a:t>
            </a:r>
            <a:r>
              <a:rPr lang="en-IE" i="1" noProof="0" dirty="0"/>
              <a:t>Advances in Neural Information Processing Systems</a:t>
            </a:r>
            <a:r>
              <a:rPr lang="en-IE" noProof="0" dirty="0"/>
              <a:t>, 2020, 33. Jg., S. 3846-3857.</a:t>
            </a:r>
          </a:p>
          <a:p>
            <a:r>
              <a:rPr lang="en-IE" noProof="0" dirty="0"/>
              <a:t>[2]: </a:t>
            </a:r>
            <a:r>
              <a:rPr lang="en-IE" noProof="0" dirty="0">
                <a:hlinkClick r:id="rId2"/>
              </a:rPr>
              <a:t>https://xeno-canto.org/species/Sonus-naturalis</a:t>
            </a:r>
            <a:r>
              <a:rPr lang="en-IE" noProof="0" dirty="0"/>
              <a:t> , 26.06.2024</a:t>
            </a:r>
          </a:p>
          <a:p>
            <a:r>
              <a:rPr lang="en-IE" noProof="0" dirty="0"/>
              <a:t>[3]: </a:t>
            </a:r>
            <a:r>
              <a:rPr lang="en-IE" noProof="0" dirty="0">
                <a:hlinkClick r:id="rId3"/>
              </a:rPr>
              <a:t>https://huggingface.co/datasets/tglcourse/5s_birdcall_samples_top20</a:t>
            </a:r>
            <a:r>
              <a:rPr lang="en-IE" noProof="0" dirty="0"/>
              <a:t> , 26.06.2024</a:t>
            </a:r>
          </a:p>
          <a:p>
            <a:r>
              <a:rPr lang="en-IE" noProof="0" dirty="0"/>
              <a:t>[4]: </a:t>
            </a:r>
            <a:r>
              <a:rPr lang="en-IE" noProof="0" dirty="0">
                <a:hlinkClick r:id="rId4"/>
              </a:rPr>
              <a:t>https://www.kaggle.com/models/google/bird-vocalization-classifier/tensorFlow2/bird-vocalization-classifier/4?tfhub-redirect=true</a:t>
            </a:r>
            <a:r>
              <a:rPr lang="en-IE" noProof="0" dirty="0"/>
              <a:t> , 26.06.2024</a:t>
            </a:r>
          </a:p>
          <a:p>
            <a:r>
              <a:rPr lang="en-IE" noProof="0" dirty="0"/>
              <a:t>[5]: </a:t>
            </a:r>
            <a:r>
              <a:rPr lang="en-IE" noProof="0" dirty="0">
                <a:hlinkClick r:id="rId5"/>
              </a:rPr>
              <a:t>https://sound-effects.bbcrewind.co.uk/search?cat=Nature</a:t>
            </a:r>
            <a:r>
              <a:rPr lang="en-IE" noProof="0" dirty="0"/>
              <a:t> , 26.06.2024</a:t>
            </a:r>
          </a:p>
          <a:p>
            <a:r>
              <a:rPr lang="en-IE" noProof="0" dirty="0"/>
              <a:t>[6]: </a:t>
            </a:r>
            <a:r>
              <a:rPr lang="en-IE" noProof="0" dirty="0">
                <a:hlinkClick r:id="rId6"/>
              </a:rPr>
              <a:t>https://commonvoice.mozilla.org/de/datasets</a:t>
            </a:r>
            <a:r>
              <a:rPr lang="en-IE" noProof="0" dirty="0"/>
              <a:t> , 26.06.2024</a:t>
            </a:r>
          </a:p>
          <a:p>
            <a:r>
              <a:rPr lang="en-IE" noProof="0" dirty="0"/>
              <a:t>[7]: </a:t>
            </a:r>
            <a:r>
              <a:rPr lang="en-IE" noProof="0" dirty="0">
                <a:hlinkClick r:id="rId7"/>
              </a:rPr>
              <a:t>https://huggingface.co/datasets/DBD-research-group/BirdSet/blob/main/birdsetsymbol.png</a:t>
            </a:r>
            <a:r>
              <a:rPr lang="en-IE" noProof="0" dirty="0"/>
              <a:t> , 01.07.2024</a:t>
            </a:r>
          </a:p>
          <a:p>
            <a:r>
              <a:rPr lang="en-IE" noProof="0" dirty="0"/>
              <a:t>[8]: </a:t>
            </a:r>
            <a:r>
              <a:rPr lang="en-IE" noProof="0" dirty="0">
                <a:hlinkClick r:id="rId8"/>
              </a:rPr>
              <a:t>https://huggingface.co/datasets/DBD-research-group/BirdSet</a:t>
            </a:r>
            <a:r>
              <a:rPr lang="en-IE" noProof="0" dirty="0"/>
              <a:t> , 01.07.2024</a:t>
            </a:r>
          </a:p>
          <a:p>
            <a:r>
              <a:rPr lang="en-IE" noProof="0" dirty="0"/>
              <a:t>[9]: Improving Bird Classification with Unsupervised Sound Separation. ICASSP, 2022</a:t>
            </a:r>
          </a:p>
          <a:p>
            <a:r>
              <a:rPr lang="en-IE" dirty="0"/>
              <a:t>[10]: </a:t>
            </a:r>
            <a:r>
              <a:rPr lang="en-IE" sz="2000" dirty="0">
                <a:hlinkClick r:id="rId9"/>
              </a:rPr>
              <a:t>https://asteroid-team.github.io/</a:t>
            </a:r>
            <a:r>
              <a:rPr lang="en-IE" sz="2000" dirty="0"/>
              <a:t>, 01.07.2024</a:t>
            </a:r>
          </a:p>
          <a:p>
            <a:r>
              <a:rPr lang="en-IE" noProof="0" dirty="0"/>
              <a:t>[11]: Universal Sound Separation. 2019 IEEE Signal Processing to Audio and </a:t>
            </a:r>
            <a:r>
              <a:rPr lang="en-IE" noProof="0" dirty="0" err="1"/>
              <a:t>Acioustics</a:t>
            </a:r>
            <a:endParaRPr lang="en-IE" noProof="0" dirty="0"/>
          </a:p>
          <a:p>
            <a:r>
              <a:rPr lang="en-IE" noProof="0" dirty="0"/>
              <a:t>[12]: Conv-</a:t>
            </a:r>
            <a:r>
              <a:rPr lang="en-IE" noProof="0" dirty="0" err="1"/>
              <a:t>TasNet</a:t>
            </a:r>
            <a:r>
              <a:rPr lang="en-IE" noProof="0" dirty="0"/>
              <a:t>: Surpassing Ideal Time-Frequency Magnitude Masking for Speech Separation, arXiv:1809.07454v3, 2019</a:t>
            </a:r>
          </a:p>
          <a:p>
            <a:r>
              <a:rPr lang="en-IE" noProof="0" dirty="0"/>
              <a:t>[13]: </a:t>
            </a:r>
            <a:r>
              <a:rPr lang="en-IE" noProof="0" dirty="0">
                <a:hlinkClick r:id="rId10"/>
              </a:rPr>
              <a:t>https://zenodo.org/records/7525805</a:t>
            </a:r>
            <a:r>
              <a:rPr lang="en-IE" noProof="0" dirty="0"/>
              <a:t> , 28.10.2024</a:t>
            </a:r>
            <a:br>
              <a:rPr lang="en-IE" noProof="0" dirty="0"/>
            </a:br>
            <a:endParaRPr lang="en-IE" noProof="0" dirty="0"/>
          </a:p>
        </p:txBody>
      </p:sp>
    </p:spTree>
    <p:extLst>
      <p:ext uri="{BB962C8B-B14F-4D97-AF65-F5344CB8AC3E}">
        <p14:creationId xmlns:p14="http://schemas.microsoft.com/office/powerpoint/2010/main" val="79330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A28DD24-626C-693A-467D-15C3B7B6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MixIT [9]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13660B3-0F0B-EA57-D435-8CB5FC993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60526" y="2029968"/>
            <a:ext cx="3978907" cy="4148138"/>
          </a:xfrm>
        </p:spPr>
        <p:txBody>
          <a:bodyPr/>
          <a:lstStyle/>
          <a:p>
            <a:r>
              <a:rPr lang="en-IE" dirty="0"/>
              <a:t>How is assignment chosen?</a:t>
            </a:r>
          </a:p>
          <a:p>
            <a:pPr lvl="1">
              <a:buFont typeface="Wingdings" pitchFamily="2" charset="2"/>
              <a:buChar char="Ø"/>
            </a:pPr>
            <a:r>
              <a:rPr lang="en-IE" dirty="0"/>
              <a:t>Given sources</a:t>
            </a:r>
          </a:p>
          <a:p>
            <a:pPr lvl="1">
              <a:buFont typeface="Wingdings" pitchFamily="2" charset="2"/>
              <a:buChar char="Ø"/>
            </a:pPr>
            <a:r>
              <a:rPr lang="en-IE" dirty="0"/>
              <a:t>Choice that minimizes loss</a:t>
            </a:r>
          </a:p>
          <a:p>
            <a:r>
              <a:rPr lang="en-IE" dirty="0"/>
              <a:t>How to optimize model?</a:t>
            </a:r>
          </a:p>
          <a:p>
            <a:pPr lvl="1">
              <a:buFont typeface="Wingdings" pitchFamily="2" charset="2"/>
              <a:buChar char="Ø"/>
            </a:pPr>
            <a:r>
              <a:rPr lang="en-IE" dirty="0"/>
              <a:t>Given assignment</a:t>
            </a:r>
          </a:p>
          <a:p>
            <a:pPr lvl="1">
              <a:buFont typeface="Wingdings" pitchFamily="2" charset="2"/>
              <a:buChar char="Ø"/>
            </a:pPr>
            <a:r>
              <a:rPr lang="en-IE" dirty="0"/>
              <a:t>Minimize (SI-)SNR loss</a:t>
            </a:r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8DB2B5AA-6140-072C-66D4-72B3C65594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68290" y="2623882"/>
            <a:ext cx="7287371" cy="222238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C9598DD-0ACA-4950-40BD-5FCC5DECFDCB}"/>
              </a:ext>
            </a:extLst>
          </p:cNvPr>
          <p:cNvSpPr/>
          <p:nvPr/>
        </p:nvSpPr>
        <p:spPr>
          <a:xfrm>
            <a:off x="6519001" y="3471629"/>
            <a:ext cx="1036659" cy="482795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5A44B19-15C2-8E71-E412-17D443258DE0}"/>
              </a:ext>
            </a:extLst>
          </p:cNvPr>
          <p:cNvSpPr/>
          <p:nvPr/>
        </p:nvSpPr>
        <p:spPr>
          <a:xfrm>
            <a:off x="6586379" y="2800523"/>
            <a:ext cx="882167" cy="37737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B019525-CCA9-088D-1C2F-43067CDA84D5}"/>
              </a:ext>
            </a:extLst>
          </p:cNvPr>
          <p:cNvSpPr/>
          <p:nvPr/>
        </p:nvSpPr>
        <p:spPr>
          <a:xfrm>
            <a:off x="6586378" y="4235137"/>
            <a:ext cx="882167" cy="40377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378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706B2-76CA-EFAE-FC6C-72BE143E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MixIT: Separation model [9]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ED6736B-B316-B7F4-E830-D026BD2D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Masking-based architecture</a:t>
            </a:r>
          </a:p>
          <a:p>
            <a:r>
              <a:rPr lang="en-IE" dirty="0"/>
              <a:t>Steps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Input audio transformation to coefficients</a:t>
            </a:r>
            <a:endParaRPr lang="en-IE" dirty="0">
              <a:solidFill>
                <a:srgbClr val="FF0000"/>
              </a:solidFill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Coefficients into TDCN++</a:t>
            </a:r>
          </a:p>
          <a:p>
            <a:pPr lvl="2"/>
            <a:r>
              <a:rPr lang="en-IE" dirty="0"/>
              <a:t>Predicts M masks through sigmoid activation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Multiply masks with coefficients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Audio waveforms: Synthesized using (overlap-and-add) with learnable synthesis basis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IE" dirty="0"/>
              <a:t>Apply mixture consistency projection</a:t>
            </a:r>
          </a:p>
          <a:p>
            <a:pPr lvl="2"/>
            <a:r>
              <a:rPr lang="en-IE" dirty="0"/>
              <a:t>Constrains sources to add up to original input</a:t>
            </a:r>
          </a:p>
        </p:txBody>
      </p:sp>
    </p:spTree>
    <p:extLst>
      <p:ext uri="{BB962C8B-B14F-4D97-AF65-F5344CB8AC3E}">
        <p14:creationId xmlns:p14="http://schemas.microsoft.com/office/powerpoint/2010/main" val="352356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A20EFBA-6050-544F-6514-DC7B357B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MixIT: Separation model [9]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92C4774-3476-A65D-57BC-5D26DC493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275" y="3117333"/>
            <a:ext cx="10995025" cy="185205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9EBB5CC-2A54-9AF1-F23A-5A0540FC935C}"/>
              </a:ext>
            </a:extLst>
          </p:cNvPr>
          <p:cNvSpPr/>
          <p:nvPr/>
        </p:nvSpPr>
        <p:spPr>
          <a:xfrm>
            <a:off x="2764955" y="3790011"/>
            <a:ext cx="1663568" cy="824833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B72CF4CD-B6B1-B5F7-8778-FE66D7D8ACE3}"/>
                  </a:ext>
                </a:extLst>
              </p:cNvPr>
              <p:cNvSpPr/>
              <p:nvPr/>
            </p:nvSpPr>
            <p:spPr>
              <a:xfrm>
                <a:off x="2431436" y="3293936"/>
                <a:ext cx="2330605" cy="31947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/>
                  <a:t>Wave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IE" dirty="0"/>
                  <a:t> embedding</a:t>
                </a:r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B72CF4CD-B6B1-B5F7-8778-FE66D7D8A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436" y="3293936"/>
                <a:ext cx="2330605" cy="319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hteck 11">
            <a:extLst>
              <a:ext uri="{FF2B5EF4-FFF2-40B4-BE49-F238E27FC236}">
                <a16:creationId xmlns:a16="http://schemas.microsoft.com/office/drawing/2014/main" id="{3AC93E80-1D2D-BF20-8422-A5B584A50C21}"/>
              </a:ext>
            </a:extLst>
          </p:cNvPr>
          <p:cNvSpPr/>
          <p:nvPr/>
        </p:nvSpPr>
        <p:spPr>
          <a:xfrm>
            <a:off x="5264216" y="3083767"/>
            <a:ext cx="1663568" cy="824833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AD78904-533B-CBE6-CD3B-DECFB530F792}"/>
              </a:ext>
            </a:extLst>
          </p:cNvPr>
          <p:cNvSpPr/>
          <p:nvPr/>
        </p:nvSpPr>
        <p:spPr>
          <a:xfrm>
            <a:off x="5168125" y="2409713"/>
            <a:ext cx="1855749" cy="53110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Masks via TDCN++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64A8D62-0321-6F6B-2E75-40451ADD0023}"/>
              </a:ext>
            </a:extLst>
          </p:cNvPr>
          <p:cNvSpPr/>
          <p:nvPr/>
        </p:nvSpPr>
        <p:spPr>
          <a:xfrm>
            <a:off x="7741176" y="3765338"/>
            <a:ext cx="1663568" cy="824833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674CB6E4-F7DB-2B54-43F2-FC80FF350C67}"/>
                  </a:ext>
                </a:extLst>
              </p:cNvPr>
              <p:cNvSpPr/>
              <p:nvPr/>
            </p:nvSpPr>
            <p:spPr>
              <a:xfrm>
                <a:off x="7407657" y="3269263"/>
                <a:ext cx="2330605" cy="31947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>
                    <a:ea typeface="Cambria Math" panose="02040503050406030204" pitchFamily="18" charset="0"/>
                  </a:rPr>
                  <a:t>Embedding </a:t>
                </a:r>
                <a14:m>
                  <m:oMath xmlns:m="http://schemas.openxmlformats.org/officeDocument/2006/math">
                    <m:r>
                      <a:rPr lang="en-I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IE" dirty="0"/>
                  <a:t> wave</a:t>
                </a:r>
              </a:p>
            </p:txBody>
          </p:sp>
        </mc:Choice>
        <mc:Fallback xmlns="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674CB6E4-F7DB-2B54-43F2-FC80FF350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657" y="3269263"/>
                <a:ext cx="2330605" cy="3194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 1">
            <a:extLst>
              <a:ext uri="{FF2B5EF4-FFF2-40B4-BE49-F238E27FC236}">
                <a16:creationId xmlns:a16="http://schemas.microsoft.com/office/drawing/2014/main" id="{96D6C0DE-3549-EDD7-3B23-B3E59A227684}"/>
              </a:ext>
            </a:extLst>
          </p:cNvPr>
          <p:cNvSpPr/>
          <p:nvPr/>
        </p:nvSpPr>
        <p:spPr>
          <a:xfrm>
            <a:off x="7023875" y="3765255"/>
            <a:ext cx="581258" cy="68188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8EF1262-22E6-7319-512C-7A86AB11B4BB}"/>
              </a:ext>
            </a:extLst>
          </p:cNvPr>
          <p:cNvSpPr/>
          <p:nvPr/>
        </p:nvSpPr>
        <p:spPr>
          <a:xfrm>
            <a:off x="7023874" y="3086138"/>
            <a:ext cx="2330605" cy="50496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Multiply masks with embedded input</a:t>
            </a:r>
          </a:p>
        </p:txBody>
      </p:sp>
    </p:spTree>
    <p:extLst>
      <p:ext uri="{BB962C8B-B14F-4D97-AF65-F5344CB8AC3E}">
        <p14:creationId xmlns:p14="http://schemas.microsoft.com/office/powerpoint/2010/main" val="70235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" grpId="0" animBg="1"/>
      <p:bldP spid="2" grpId="1" animBg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2512-AC67-3FCE-2B09-DDB80E3F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Zusammenhang</a:t>
            </a:r>
            <a:r>
              <a:rPr lang="en-IE" dirty="0"/>
              <a:t> MixIT &amp; TDCN++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D65D5A-7687-F2BF-957B-68BC1E4E3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[11]</a:t>
            </a:r>
          </a:p>
          <a:p>
            <a:pPr lvl="1"/>
            <a:r>
              <a:rPr lang="en-IE" dirty="0"/>
              <a:t>MixIT</a:t>
            </a:r>
          </a:p>
          <a:p>
            <a:pPr lvl="2"/>
            <a:r>
              <a:rPr lang="en-IE" dirty="0"/>
              <a:t>Loss : MixIT (</a:t>
            </a:r>
            <a:r>
              <a:rPr lang="en-IE" i="1" dirty="0"/>
              <a:t>how</a:t>
            </a:r>
            <a:r>
              <a:rPr lang="en-IE" dirty="0"/>
              <a:t> training works)</a:t>
            </a:r>
          </a:p>
          <a:p>
            <a:pPr lvl="1"/>
            <a:r>
              <a:rPr lang="en-IE" dirty="0"/>
              <a:t>TDCN++ = masking network architecture</a:t>
            </a:r>
          </a:p>
          <a:p>
            <a:pPr lvl="2"/>
            <a:r>
              <a:rPr lang="en-IE" dirty="0"/>
              <a:t>Masking: Used for separation</a:t>
            </a:r>
          </a:p>
        </p:txBody>
      </p:sp>
      <p:pic>
        <p:nvPicPr>
          <p:cNvPr id="4" name="Inhaltsplatzhalter 8">
            <a:extLst>
              <a:ext uri="{FF2B5EF4-FFF2-40B4-BE49-F238E27FC236}">
                <a16:creationId xmlns:a16="http://schemas.microsoft.com/office/drawing/2014/main" id="{F2D61344-09D7-5F56-8D01-4D3C66C5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155" y="1864757"/>
            <a:ext cx="7161143" cy="120625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3ACD07E-8F6A-6C59-175F-EAC597161AC2}"/>
              </a:ext>
            </a:extLst>
          </p:cNvPr>
          <p:cNvSpPr txBox="1"/>
          <p:nvPr/>
        </p:nvSpPr>
        <p:spPr>
          <a:xfrm>
            <a:off x="10217426" y="3071016"/>
            <a:ext cx="142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Source: [12]</a:t>
            </a:r>
          </a:p>
        </p:txBody>
      </p:sp>
    </p:spTree>
    <p:extLst>
      <p:ext uri="{BB962C8B-B14F-4D97-AF65-F5344CB8AC3E}">
        <p14:creationId xmlns:p14="http://schemas.microsoft.com/office/powerpoint/2010/main" val="126833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969928C-A149-CD92-4927-F91A62157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B7B6CBD-E4B1-F423-5C89-025D9B1F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TDCN++ [12]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B77A7F6-115E-49E0-45E6-A5D0B12F9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638" y="1672683"/>
            <a:ext cx="8997621" cy="450788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0792EA8-37B8-23F1-83FA-58DF3BD8F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259" y="2028825"/>
            <a:ext cx="2282194" cy="36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4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7"/>
      </a:lt2>
      <a:accent1>
        <a:srgbClr val="7DAD88"/>
      </a:accent1>
      <a:accent2>
        <a:srgbClr val="6FAC96"/>
      </a:accent2>
      <a:accent3>
        <a:srgbClr val="7DA9AC"/>
      </a:accent3>
      <a:accent4>
        <a:srgbClr val="7B9EBE"/>
      </a:accent4>
      <a:accent5>
        <a:srgbClr val="9399CA"/>
      </a:accent5>
      <a:accent6>
        <a:srgbClr val="8F7BBE"/>
      </a:accent6>
      <a:hlink>
        <a:srgbClr val="AE699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3144</Words>
  <Application>Microsoft Macintosh PowerPoint</Application>
  <PresentationFormat>Breitbild</PresentationFormat>
  <Paragraphs>611</Paragraphs>
  <Slides>46</Slides>
  <Notes>35</Notes>
  <HiddenSlides>24</HiddenSlides>
  <MMClips>20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4" baseType="lpstr">
      <vt:lpstr>Amasis MT Pro Medium</vt:lpstr>
      <vt:lpstr>Aptos</vt:lpstr>
      <vt:lpstr>Arial</vt:lpstr>
      <vt:lpstr>Cambria Math</vt:lpstr>
      <vt:lpstr>Menlo</vt:lpstr>
      <vt:lpstr>Univers Light</vt:lpstr>
      <vt:lpstr>Wingdings</vt:lpstr>
      <vt:lpstr>TribuneVTI</vt:lpstr>
      <vt:lpstr>Sound Separation</vt:lpstr>
      <vt:lpstr>Research goals</vt:lpstr>
      <vt:lpstr>Mixture of Mixtures (MoMs)</vt:lpstr>
      <vt:lpstr>MixIT</vt:lpstr>
      <vt:lpstr>MixIT [9]</vt:lpstr>
      <vt:lpstr>MixIT: Separation model [9]</vt:lpstr>
      <vt:lpstr>MixIT: Separation model [9]</vt:lpstr>
      <vt:lpstr>Zusammenhang MixIT &amp; TDCN++</vt:lpstr>
      <vt:lpstr>TDCN++ [12]</vt:lpstr>
      <vt:lpstr>TDCN++ [12]</vt:lpstr>
      <vt:lpstr>MixIT loss [9]</vt:lpstr>
      <vt:lpstr>SI-SNR loss [12, 9]</vt:lpstr>
      <vt:lpstr>MixIT model</vt:lpstr>
      <vt:lpstr>Dataset </vt:lpstr>
      <vt:lpstr>Data Preprocessing </vt:lpstr>
      <vt:lpstr>Data Preprocessing </vt:lpstr>
      <vt:lpstr>Data Augmentation</vt:lpstr>
      <vt:lpstr>Evaluation concept</vt:lpstr>
      <vt:lpstr>Separation evaluation</vt:lpstr>
      <vt:lpstr>MoMi score</vt:lpstr>
      <vt:lpstr>Separation evaluation</vt:lpstr>
      <vt:lpstr>Validation: Separation only</vt:lpstr>
      <vt:lpstr>Validation: Mixture &amp; Separation</vt:lpstr>
      <vt:lpstr>Validation: Mixture only</vt:lpstr>
      <vt:lpstr>MAP</vt:lpstr>
      <vt:lpstr>Difference to MixIT Paper [9]: Classifier evaluation metrics</vt:lpstr>
      <vt:lpstr>Classification evaluation</vt:lpstr>
      <vt:lpstr>Difference to MixIT Paper [9]: Classifier evaluation dataset</vt:lpstr>
      <vt:lpstr>Classifier evaluation</vt:lpstr>
      <vt:lpstr>Classifier loss (BCE) evaluation</vt:lpstr>
      <vt:lpstr>Sound separation results (NBP 1)</vt:lpstr>
      <vt:lpstr>Sound separation results (NBP 2)</vt:lpstr>
      <vt:lpstr>Sound separation results (HSN 1)</vt:lpstr>
      <vt:lpstr>Sound separation results (HSN 2)</vt:lpstr>
      <vt:lpstr>Data [9]</vt:lpstr>
      <vt:lpstr>TDCN++ [11]</vt:lpstr>
      <vt:lpstr>ROC AUC</vt:lpstr>
      <vt:lpstr>Validation version 2</vt:lpstr>
      <vt:lpstr>Future work #1</vt:lpstr>
      <vt:lpstr>Future work #2</vt:lpstr>
      <vt:lpstr>Future work #3 &amp; #4</vt:lpstr>
      <vt:lpstr>Difference to MixIT Paper [9]: Training data</vt:lpstr>
      <vt:lpstr>Difference to MixIT Paper [9]: Preprocessing </vt:lpstr>
      <vt:lpstr>Data Augmentation difference to MixIT Paper [9] </vt:lpstr>
      <vt:lpstr>MixIT Paper [9]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Klara Maximiliane Gutekunst</dc:creator>
  <cp:lastModifiedBy>Klara Maximiliane Gutekunst</cp:lastModifiedBy>
  <cp:revision>146</cp:revision>
  <dcterms:created xsi:type="dcterms:W3CDTF">2024-06-25T13:18:08Z</dcterms:created>
  <dcterms:modified xsi:type="dcterms:W3CDTF">2024-12-01T12:29:07Z</dcterms:modified>
</cp:coreProperties>
</file>